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1" r:id="rId8"/>
    <p:sldId id="262" r:id="rId9"/>
    <p:sldId id="264" r:id="rId10"/>
    <p:sldId id="271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3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6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8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8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3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3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74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9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9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26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CD0A-5B64-C542-91B1-8CE87B412E07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74CC1-54AD-894C-81CC-EB58ED202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2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hyperlink" Target="http://www.youtube.com/watch?v=FnKNQwilPPc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Celestial Motions &amp; </a:t>
            </a:r>
            <a:br>
              <a:rPr lang="en-US" dirty="0" smtClean="0"/>
            </a:br>
            <a:r>
              <a:rPr lang="en-US" dirty="0" smtClean="0"/>
              <a:t>Early Cosmologies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49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Caution! </a:t>
            </a:r>
            <a:r>
              <a:rPr lang="en-US" dirty="0" smtClean="0"/>
              <a:t>Each previous set of observations (solar, lunar, stellar, and planetary) has multiple explanations only one of which will be correct.</a:t>
            </a:r>
          </a:p>
          <a:p>
            <a:r>
              <a:rPr lang="en-US" dirty="0" smtClean="0"/>
              <a:t>For example, the rising and the setting of the sun can be explained equally well with a:</a:t>
            </a:r>
          </a:p>
          <a:p>
            <a:pPr lvl="1"/>
            <a:r>
              <a:rPr lang="en-US" dirty="0" smtClean="0"/>
              <a:t>rotating Earth (an sun-centered hypothesis).</a:t>
            </a:r>
          </a:p>
          <a:p>
            <a:pPr lvl="1"/>
            <a:r>
              <a:rPr lang="en-US" dirty="0" smtClean="0"/>
              <a:t>revolving sun (an Earth-centered hypothesis).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Philolaus</a:t>
            </a:r>
            <a:r>
              <a:rPr lang="en-US" dirty="0" smtClean="0"/>
              <a:t>’ (Pythagoras’) Cosmology</a:t>
            </a:r>
            <a:endParaRPr lang="en-US" dirty="0"/>
          </a:p>
        </p:txBody>
      </p:sp>
      <p:pic>
        <p:nvPicPr>
          <p:cNvPr id="4" name="Content Placeholder 3" descr="plato.gif"/>
          <p:cNvPicPr>
            <a:picLocks noGrp="1" noChangeAspect="1"/>
          </p:cNvPicPr>
          <p:nvPr>
            <p:ph idx="1"/>
          </p:nvPr>
        </p:nvPicPr>
        <p:blipFill>
          <a:blip r:embed="rId2"/>
          <a:srcRect l="-38973" r="-38973"/>
          <a:stretch>
            <a:fillRect/>
          </a:stretch>
        </p:blipFill>
        <p:spPr>
          <a:xfrm>
            <a:off x="3920432" y="3190335"/>
            <a:ext cx="6086958" cy="3347593"/>
          </a:xfrm>
        </p:spPr>
      </p:pic>
      <p:pic>
        <p:nvPicPr>
          <p:cNvPr id="5" name="Picture 4" descr="earthshi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94791"/>
            <a:ext cx="4319311" cy="2757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Homocentric Spheres of </a:t>
            </a:r>
            <a:r>
              <a:rPr lang="en-US" dirty="0" err="1" smtClean="0"/>
              <a:t>Eudoxus</a:t>
            </a:r>
            <a:endParaRPr lang="en-US" dirty="0"/>
          </a:p>
        </p:txBody>
      </p:sp>
      <p:pic>
        <p:nvPicPr>
          <p:cNvPr id="4" name="Content Placeholder 3" descr="EudoxusHomocentricDiag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>
          <a:xfrm>
            <a:off x="746867" y="1600200"/>
            <a:ext cx="6967636" cy="3831931"/>
          </a:xfrm>
        </p:spPr>
      </p:pic>
      <p:sp>
        <p:nvSpPr>
          <p:cNvPr id="5" name="TextBox 4"/>
          <p:cNvSpPr txBox="1"/>
          <p:nvPr/>
        </p:nvSpPr>
        <p:spPr>
          <a:xfrm>
            <a:off x="2014353" y="5503647"/>
            <a:ext cx="4818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http://www.youtube.com/watch?v=FnKNQwilPPc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Retrogrades of Superior Planets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636" y="1557158"/>
            <a:ext cx="5142634" cy="43738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Motions of Sun &amp; Moon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Daily solar motion across sky from east to west</a:t>
            </a:r>
          </a:p>
          <a:p>
            <a:r>
              <a:rPr lang="en-US" dirty="0" smtClean="0"/>
              <a:t>Daily lunar motions across sky from east to west</a:t>
            </a:r>
          </a:p>
          <a:p>
            <a:r>
              <a:rPr lang="en-US" dirty="0" smtClean="0"/>
              <a:t>Accounting for these motions:</a:t>
            </a:r>
          </a:p>
          <a:p>
            <a:pPr lvl="1"/>
            <a:r>
              <a:rPr lang="en-US" dirty="0" smtClean="0"/>
              <a:t>What are the possible explanations?</a:t>
            </a:r>
          </a:p>
          <a:p>
            <a:pPr lvl="1"/>
            <a:r>
              <a:rPr lang="en-US" dirty="0" smtClean="0"/>
              <a:t>Can more than one explanation be correct?</a:t>
            </a:r>
          </a:p>
          <a:p>
            <a:pPr lvl="1"/>
            <a:r>
              <a:rPr lang="en-US" dirty="0" smtClean="0"/>
              <a:t>Which </a:t>
            </a:r>
            <a:r>
              <a:rPr lang="en-US" u="sng" dirty="0" smtClean="0"/>
              <a:t>one</a:t>
            </a:r>
            <a:r>
              <a:rPr lang="en-US" dirty="0" smtClean="0"/>
              <a:t> is correct?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4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Motions of the Stars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Stellar motions across sky (describe)</a:t>
            </a:r>
          </a:p>
          <a:p>
            <a:pPr lvl="1"/>
            <a:r>
              <a:rPr lang="en-US" dirty="0" smtClean="0"/>
              <a:t>Stars rise along the whole eastern horizon</a:t>
            </a:r>
          </a:p>
          <a:p>
            <a:pPr lvl="1"/>
            <a:r>
              <a:rPr lang="en-US" dirty="0" smtClean="0"/>
              <a:t>Stars set along the whole western horizon</a:t>
            </a:r>
          </a:p>
          <a:p>
            <a:pPr lvl="1"/>
            <a:r>
              <a:rPr lang="en-US" dirty="0" smtClean="0"/>
              <a:t>Stars move left to right along southern horizon</a:t>
            </a:r>
          </a:p>
          <a:p>
            <a:pPr lvl="1"/>
            <a:r>
              <a:rPr lang="en-US" dirty="0" smtClean="0"/>
              <a:t>Stars move with circular motion in the north</a:t>
            </a:r>
          </a:p>
          <a:p>
            <a:pPr lvl="2"/>
            <a:r>
              <a:rPr lang="en-US" dirty="0" smtClean="0"/>
              <a:t>Will the stars move in a CW or CCW direction?</a:t>
            </a:r>
          </a:p>
          <a:p>
            <a:pPr lvl="2"/>
            <a:r>
              <a:rPr lang="en-US" dirty="0" smtClean="0"/>
              <a:t>Which of all the stars in the sky appears to stand still?</a:t>
            </a:r>
          </a:p>
          <a:p>
            <a:r>
              <a:rPr lang="en-US" dirty="0" smtClean="0"/>
              <a:t>What accounts for these stellar motions?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7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Lunar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Moon’s daily motion is </a:t>
            </a:r>
            <a:r>
              <a:rPr lang="en-US" u="sng" dirty="0" smtClean="0"/>
              <a:t>east to west across the sky</a:t>
            </a:r>
            <a:r>
              <a:rPr lang="en-US" dirty="0" smtClean="0"/>
              <a:t>, yet it at the same time more slowly </a:t>
            </a:r>
            <a:r>
              <a:rPr lang="en-US" u="sng" dirty="0" smtClean="0"/>
              <a:t>west to east among the stars</a:t>
            </a:r>
            <a:r>
              <a:rPr lang="en-US" dirty="0" smtClean="0"/>
              <a:t>, moving 13 degrees eastward each day (its diameter each hour).</a:t>
            </a:r>
          </a:p>
          <a:p>
            <a:r>
              <a:rPr lang="en-US" dirty="0" smtClean="0"/>
              <a:t>What accounts for this dual motion?</a:t>
            </a:r>
          </a:p>
          <a:p>
            <a:r>
              <a:rPr lang="en-US" dirty="0" smtClean="0"/>
              <a:t>Over the course of several days, the moon appears to go through a set of phases.</a:t>
            </a:r>
          </a:p>
          <a:p>
            <a:r>
              <a:rPr lang="en-US" dirty="0" smtClean="0"/>
              <a:t>What accounts for these phases?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88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Yearly Solar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sun moves </a:t>
            </a:r>
            <a:r>
              <a:rPr lang="en-US" u="sng" dirty="0" smtClean="0"/>
              <a:t>east to west across the sky</a:t>
            </a:r>
            <a:r>
              <a:rPr lang="en-US" dirty="0" smtClean="0"/>
              <a:t>, yet </a:t>
            </a:r>
            <a:r>
              <a:rPr lang="en-US" u="sng" dirty="0" smtClean="0"/>
              <a:t>west to east among the stars</a:t>
            </a:r>
            <a:r>
              <a:rPr lang="en-US" dirty="0" smtClean="0"/>
              <a:t>, moving 1 degree eastward each day along the ecliptic.</a:t>
            </a:r>
          </a:p>
          <a:p>
            <a:r>
              <a:rPr lang="en-US" dirty="0" smtClean="0"/>
              <a:t>What accounts for this diurnal motion?</a:t>
            </a:r>
          </a:p>
          <a:p>
            <a:r>
              <a:rPr lang="en-US" dirty="0" smtClean="0"/>
              <a:t>Over the course of the year, the sun’s path across the sky shifts from highest (first day of summer) to lowest (first day of winter).</a:t>
            </a:r>
          </a:p>
          <a:p>
            <a:r>
              <a:rPr lang="en-US" dirty="0" smtClean="0"/>
              <a:t>What accounts for this N-S-N motion?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494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Planetary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Planets are “</a:t>
            </a:r>
            <a:r>
              <a:rPr lang="en-US" dirty="0" err="1" smtClean="0"/>
              <a:t>planetes</a:t>
            </a:r>
            <a:r>
              <a:rPr lang="en-US" dirty="0" smtClean="0"/>
              <a:t>” or wanderers.</a:t>
            </a:r>
          </a:p>
          <a:p>
            <a:r>
              <a:rPr lang="en-US" dirty="0" smtClean="0"/>
              <a:t>Appear star like, changing in brightness.</a:t>
            </a:r>
          </a:p>
          <a:p>
            <a:r>
              <a:rPr lang="en-US" dirty="0" smtClean="0"/>
              <a:t>Can be observed to move from day to day among the background of stars</a:t>
            </a:r>
          </a:p>
          <a:p>
            <a:r>
              <a:rPr lang="en-US" dirty="0" smtClean="0"/>
              <a:t>Planetary motion is confined to the region of the zodiac, a band of 12 (or so) constellations in the direction of the ecliptic (sun’s path).</a:t>
            </a:r>
          </a:p>
          <a:p>
            <a:r>
              <a:rPr lang="en-US" dirty="0" smtClean="0"/>
              <a:t>What accounts for planetary motions?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3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Planetary Motions - Inferior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Mercury and Venus always stay near the sun in the sky; they are called inferior planets.</a:t>
            </a:r>
          </a:p>
          <a:p>
            <a:r>
              <a:rPr lang="en-US" dirty="0" smtClean="0"/>
              <a:t>Observed in the west after sunset or in the east before sunrise.</a:t>
            </a:r>
          </a:p>
          <a:p>
            <a:r>
              <a:rPr lang="en-US" dirty="0" smtClean="0"/>
              <a:t>Sometimes moving away from sun (eastward among evening stars and westward among morning stars) and at other times toward it.</a:t>
            </a:r>
          </a:p>
          <a:p>
            <a:r>
              <a:rPr lang="en-US" dirty="0" smtClean="0"/>
              <a:t>What accounts for this motion?</a:t>
            </a:r>
          </a:p>
        </p:txBody>
      </p:sp>
    </p:spTree>
    <p:extLst>
      <p:ext uri="{BB962C8B-B14F-4D97-AF65-F5344CB8AC3E}">
        <p14:creationId xmlns:p14="http://schemas.microsoft.com/office/powerpoint/2010/main" val="3176729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Planetary Motions - Superior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Mars, Jupiter, and Saturn can appear opposite the sun in the sky; they are </a:t>
            </a:r>
            <a:r>
              <a:rPr lang="en-US" i="1" dirty="0" smtClean="0"/>
              <a:t>superior</a:t>
            </a:r>
            <a:r>
              <a:rPr lang="en-US" dirty="0" smtClean="0"/>
              <a:t> planets.</a:t>
            </a:r>
          </a:p>
          <a:p>
            <a:r>
              <a:rPr lang="en-US" dirty="0" smtClean="0"/>
              <a:t>When near the sun, the planets move eastward among stars, but not as fast as the sun so the sun “overtakes” superior planets.</a:t>
            </a:r>
          </a:p>
          <a:p>
            <a:r>
              <a:rPr lang="en-US" dirty="0" smtClean="0"/>
              <a:t>When opposite the sun, planets “retrograde” moving with a reverse motion developing a loop or s-shaped pattern.</a:t>
            </a:r>
          </a:p>
          <a:p>
            <a:r>
              <a:rPr lang="en-US" dirty="0" smtClean="0"/>
              <a:t>What accounts for this motion?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62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the Heavens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the ancient people, the sky was heaven – the home of the gods – and therefore perfect and unchanging. Planets were living gods.</a:t>
            </a:r>
          </a:p>
          <a:p>
            <a:r>
              <a:rPr lang="en-US" dirty="0"/>
              <a:t>The first scientists were priests.</a:t>
            </a:r>
          </a:p>
          <a:p>
            <a:r>
              <a:rPr lang="en-US" dirty="0" smtClean="0"/>
              <a:t>Ancient peoples used the sky: </a:t>
            </a:r>
          </a:p>
          <a:p>
            <a:pPr lvl="1"/>
            <a:r>
              <a:rPr lang="en-US" dirty="0" smtClean="0"/>
              <a:t>to tell time and keep track of the seasons</a:t>
            </a:r>
          </a:p>
          <a:p>
            <a:pPr lvl="1"/>
            <a:r>
              <a:rPr lang="en-US" dirty="0" smtClean="0"/>
              <a:t>to find directions</a:t>
            </a:r>
          </a:p>
          <a:p>
            <a:pPr lvl="1"/>
            <a:r>
              <a:rPr lang="en-US" dirty="0" smtClean="0"/>
              <a:t>as a “cathedral of the stars”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626</Words>
  <Application>Microsoft Macintosh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 Theme</vt:lpstr>
      <vt:lpstr>Celestial Motions &amp;  Early Cosmologies</vt:lpstr>
      <vt:lpstr>Daily Motions of Sun &amp; Moon</vt:lpstr>
      <vt:lpstr>Daily Motions of the Stars</vt:lpstr>
      <vt:lpstr>Monthly Lunar Motions</vt:lpstr>
      <vt:lpstr>Yearly Solar Motions</vt:lpstr>
      <vt:lpstr>General Planetary Motions</vt:lpstr>
      <vt:lpstr>Planetary Motions - Inferior</vt:lpstr>
      <vt:lpstr>Planetary Motions - Superior</vt:lpstr>
      <vt:lpstr>Importance of the Heavens</vt:lpstr>
      <vt:lpstr>Explaining Observations</vt:lpstr>
      <vt:lpstr>Philolaus’ (Pythagoras’) Cosmology</vt:lpstr>
      <vt:lpstr>Homocentric Spheres of Eudoxus</vt:lpstr>
      <vt:lpstr>Retrogrades of Superior Planets</vt:lpstr>
    </vt:vector>
  </TitlesOfParts>
  <Company>Personal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Explaining Celestial Motions</dc:title>
  <dc:creator>Carl Wenning</dc:creator>
  <cp:lastModifiedBy>Carl Wenning</cp:lastModifiedBy>
  <cp:revision>29</cp:revision>
  <dcterms:created xsi:type="dcterms:W3CDTF">2014-01-15T21:02:34Z</dcterms:created>
  <dcterms:modified xsi:type="dcterms:W3CDTF">2017-08-24T21:52:24Z</dcterms:modified>
</cp:coreProperties>
</file>