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2" r:id="rId2"/>
    <p:sldId id="263" r:id="rId3"/>
    <p:sldId id="265" r:id="rId4"/>
    <p:sldId id="256" r:id="rId5"/>
    <p:sldId id="257" r:id="rId6"/>
    <p:sldId id="259" r:id="rId7"/>
    <p:sldId id="258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7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0262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4827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4678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96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733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5366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2560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4383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0689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4375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108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DACEB-BD5D-6744-A3BE-EFA2C8C63D0D}" type="datetimeFigureOut">
              <a:rPr lang="en-US" smtClean="0"/>
              <a:pPr/>
              <a:t>8/30/17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B4F2B-5782-CF48-8489-09166BD2E8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9557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cjwennin@ilstu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hyperlink" Target="http://www.youtube.com/watch?v=FnKNQwilPP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 certain to read ahead in the </a:t>
            </a:r>
            <a:r>
              <a:rPr lang="en-US" i="1" dirty="0" smtClean="0"/>
              <a:t>Student Laboratory Handbook </a:t>
            </a:r>
            <a:r>
              <a:rPr lang="en-US" dirty="0" smtClean="0"/>
              <a:t>– graphing articles</a:t>
            </a:r>
          </a:p>
          <a:p>
            <a:r>
              <a:rPr lang="en-US" dirty="0" smtClean="0"/>
              <a:t>Office Moulton 312B</a:t>
            </a:r>
          </a:p>
          <a:p>
            <a:r>
              <a:rPr lang="en-US" dirty="0" smtClean="0"/>
              <a:t>Office Hours: MWF 1:00 – 1:30pm and by appointment</a:t>
            </a:r>
          </a:p>
          <a:p>
            <a:r>
              <a:rPr lang="en-US" dirty="0" smtClean="0"/>
              <a:t>Office phone: 438-3236 (only office hours; don’t leave messages)</a:t>
            </a:r>
          </a:p>
          <a:p>
            <a:r>
              <a:rPr lang="en-US" dirty="0" smtClean="0"/>
              <a:t>Best way to contact me is via email (</a:t>
            </a:r>
            <a:r>
              <a:rPr lang="en-US" dirty="0" smtClean="0">
                <a:hlinkClick r:id="rId2"/>
              </a:rPr>
              <a:t>cjwennin@ilstu.edu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Get your clickers and site licenses, and register them. We will begin using after Labor Day. I will be using them for 10-point in-class quizzes, extra credit, and understanding checks.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095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models of </a:t>
            </a:r>
            <a:r>
              <a:rPr lang="en-US" dirty="0" err="1" smtClean="0"/>
              <a:t>Eudoxus</a:t>
            </a:r>
            <a:r>
              <a:rPr lang="en-US" dirty="0" smtClean="0"/>
              <a:t>, </a:t>
            </a:r>
            <a:r>
              <a:rPr lang="en-US" dirty="0" err="1" smtClean="0"/>
              <a:t>Appolonius</a:t>
            </a:r>
            <a:r>
              <a:rPr lang="en-US" dirty="0" smtClean="0"/>
              <a:t> (Ptolemy), and Copernicus (</a:t>
            </a:r>
            <a:r>
              <a:rPr lang="en-US" dirty="0" err="1" smtClean="0"/>
              <a:t>Kepler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 descr="EudoxusHomocentricDiag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>
          <a:xfrm>
            <a:off x="746867" y="1600200"/>
            <a:ext cx="6967636" cy="3831931"/>
          </a:xfrm>
        </p:spPr>
      </p:pic>
      <p:sp>
        <p:nvSpPr>
          <p:cNvPr id="5" name="TextBox 4"/>
          <p:cNvSpPr txBox="1"/>
          <p:nvPr/>
        </p:nvSpPr>
        <p:spPr>
          <a:xfrm>
            <a:off x="2014353" y="5503647"/>
            <a:ext cx="4818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/>
              </a:rPr>
              <a:t>http://www.youtube.com/watch?v=FnKNQwilPPc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Philolaus</a:t>
            </a:r>
            <a:r>
              <a:rPr lang="en-US" dirty="0" smtClean="0"/>
              <a:t>’ Cosmology</a:t>
            </a:r>
            <a:endParaRPr lang="en-US" dirty="0"/>
          </a:p>
        </p:txBody>
      </p:sp>
      <p:pic>
        <p:nvPicPr>
          <p:cNvPr id="4" name="Content Placeholder 3" descr="plato.gif"/>
          <p:cNvPicPr>
            <a:picLocks noGrp="1" noChangeAspect="1"/>
          </p:cNvPicPr>
          <p:nvPr>
            <p:ph idx="1"/>
          </p:nvPr>
        </p:nvPicPr>
        <p:blipFill>
          <a:blip r:embed="rId2"/>
          <a:srcRect l="-38973" r="-38973"/>
          <a:stretch>
            <a:fillRect/>
          </a:stretch>
        </p:blipFill>
        <p:spPr>
          <a:xfrm>
            <a:off x="3920432" y="3190335"/>
            <a:ext cx="6086958" cy="3347593"/>
          </a:xfrm>
        </p:spPr>
      </p:pic>
      <p:pic>
        <p:nvPicPr>
          <p:cNvPr id="5" name="Picture 4" descr="earthshin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94791"/>
            <a:ext cx="4319311" cy="2757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Retrogrades of Superior Planets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636" y="1557158"/>
            <a:ext cx="5142634" cy="43738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Aristarchus &amp; Eratosthenes and Models of the Solar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7936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Aristarchus &amp; </a:t>
            </a:r>
            <a:r>
              <a:rPr lang="en-US" dirty="0" err="1" smtClean="0"/>
              <a:t>Heliocentrism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Determines relative sizes of Earth and Moon from eclipse shadow. Moon ~1/3 Earth diam.</a:t>
            </a:r>
          </a:p>
          <a:p>
            <a:r>
              <a:rPr lang="en-US" dirty="0" smtClean="0"/>
              <a:t>Determines Earth-Moon distance ~25 Earth diameters. </a:t>
            </a:r>
          </a:p>
          <a:p>
            <a:r>
              <a:rPr lang="en-US" dirty="0" smtClean="0"/>
              <a:t>Uses quarter phases of moon to determine Sun’s distance ~20 times lunar distance.</a:t>
            </a:r>
          </a:p>
          <a:p>
            <a:r>
              <a:rPr lang="en-US" dirty="0" smtClean="0"/>
              <a:t>Concludes Sun 7 times Earth diameter.</a:t>
            </a:r>
          </a:p>
          <a:p>
            <a:r>
              <a:rPr lang="en-US" dirty="0" smtClean="0"/>
              <a:t>Claims that Sun is the focus of motion.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993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 Evidence to Support </a:t>
            </a:r>
            <a:r>
              <a:rPr lang="en-US" dirty="0" err="1" smtClean="0"/>
              <a:t>Heliocentrism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Aristarchus’ </a:t>
            </a:r>
            <a:r>
              <a:rPr lang="en-US" dirty="0" err="1" smtClean="0"/>
              <a:t>heliocentrism</a:t>
            </a:r>
            <a:r>
              <a:rPr lang="en-US" dirty="0" smtClean="0"/>
              <a:t> doomed due to a lack of empirical evidence.</a:t>
            </a:r>
          </a:p>
          <a:p>
            <a:pPr lvl="1"/>
            <a:r>
              <a:rPr lang="en-US" dirty="0" smtClean="0"/>
              <a:t>Lack of scientific arguments to counter Aristotle’s proofs of a non-moving Earth:</a:t>
            </a:r>
          </a:p>
          <a:p>
            <a:pPr lvl="2"/>
            <a:r>
              <a:rPr lang="en-US" dirty="0" smtClean="0"/>
              <a:t>Lack of sensation…		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Earth not losing oceans…</a:t>
            </a:r>
          </a:p>
          <a:p>
            <a:pPr lvl="2"/>
            <a:r>
              <a:rPr lang="en-US" dirty="0" smtClean="0"/>
              <a:t>Lack of winds…			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>
                <a:sym typeface="Wingdings"/>
              </a:rPr>
              <a:t> </a:t>
            </a:r>
            <a:r>
              <a:rPr lang="en-US" dirty="0" smtClean="0"/>
              <a:t>Projectiles not left behind…</a:t>
            </a:r>
          </a:p>
          <a:p>
            <a:pPr lvl="1"/>
            <a:r>
              <a:rPr lang="en-US" dirty="0" smtClean="0"/>
              <a:t>Lack of expected stellar parallax of either form:</a:t>
            </a:r>
          </a:p>
          <a:p>
            <a:pPr lvl="2"/>
            <a:r>
              <a:rPr lang="en-US" dirty="0" smtClean="0"/>
              <a:t>If all stars are equidistant, then…</a:t>
            </a:r>
          </a:p>
          <a:p>
            <a:pPr lvl="2"/>
            <a:r>
              <a:rPr lang="en-US" dirty="0" smtClean="0"/>
              <a:t>If stars are at varying distances, then…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6471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Eratosthenes &amp; the Size of Earth</a:t>
            </a:r>
            <a:endParaRPr lang="en-US" dirty="0"/>
          </a:p>
        </p:txBody>
      </p:sp>
      <p:pic>
        <p:nvPicPr>
          <p:cNvPr id="6" name="Picture 5" descr="eratosthenes_experim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22022" y="1511704"/>
            <a:ext cx="6910653" cy="47962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78194" y="5290273"/>
            <a:ext cx="2491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could Earth move given its great size?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8740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Geocentrism</a:t>
            </a:r>
            <a:r>
              <a:rPr lang="en-US" dirty="0" smtClean="0"/>
              <a:t>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Homocentric </a:t>
            </a:r>
            <a:r>
              <a:rPr lang="en-US" dirty="0" smtClean="0"/>
              <a:t>spheres of </a:t>
            </a:r>
            <a:r>
              <a:rPr lang="en-US" dirty="0" err="1" smtClean="0"/>
              <a:t>Eudoxus</a:t>
            </a:r>
            <a:endParaRPr lang="en-US" dirty="0" smtClean="0"/>
          </a:p>
          <a:p>
            <a:r>
              <a:rPr lang="en-US" dirty="0" smtClean="0"/>
              <a:t>Apollonius suggests epicycles and </a:t>
            </a:r>
            <a:r>
              <a:rPr lang="en-US" dirty="0" err="1" smtClean="0"/>
              <a:t>deferents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Homocentric spheres model did not account for planets brightening when opposite the Sun. </a:t>
            </a:r>
            <a:endParaRPr lang="en-US" dirty="0" smtClean="0"/>
          </a:p>
          <a:p>
            <a:pPr lvl="1"/>
            <a:r>
              <a:rPr lang="en-US" dirty="0" smtClean="0"/>
              <a:t>Homocentric spheres model did not accurately predict the motions of the planets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345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Ptolemaic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extension of Apollonius’ deferent (the carrier) and epicycle (the upon-circle)</a:t>
            </a:r>
          </a:p>
          <a:p>
            <a:pPr lvl="1"/>
            <a:r>
              <a:rPr lang="en-US" dirty="0" smtClean="0"/>
              <a:t>Ptolemy accepts and utilizes the perfect circular planetary motion of Plato and Aristotle.</a:t>
            </a:r>
          </a:p>
          <a:p>
            <a:pPr lvl="1"/>
            <a:r>
              <a:rPr lang="en-US" dirty="0" smtClean="0"/>
              <a:t>Off-sets the Sun’s orbit around Earth to account for the irregular motion of the sun through the constellations and the varying seasonal lengths.</a:t>
            </a:r>
          </a:p>
          <a:p>
            <a:pPr lvl="1"/>
            <a:r>
              <a:rPr lang="en-US" dirty="0" smtClean="0"/>
              <a:t>Off-sets the Moon’s orbit around Earth to account for the irregular motions of the Moon.  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7517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419</Words>
  <Application>Microsoft Macintosh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Updates</vt:lpstr>
      <vt:lpstr>Philolaus’ Cosmology</vt:lpstr>
      <vt:lpstr>Retrogrades of Superior Planets</vt:lpstr>
      <vt:lpstr>Aristarchus &amp; Eratosthenes and Models of the Solar System</vt:lpstr>
      <vt:lpstr>Aristarchus &amp; Heliocentrism</vt:lpstr>
      <vt:lpstr>No Evidence to Support Heliocentrism</vt:lpstr>
      <vt:lpstr>Eratosthenes &amp; the Size of Earth</vt:lpstr>
      <vt:lpstr>Geocentrism Revisited</vt:lpstr>
      <vt:lpstr>The Ptolemaic System</vt:lpstr>
      <vt:lpstr>The models of Eudoxus, Appolonius (Ptolemy), and Copernicus (Kepler)</vt:lpstr>
    </vt:vector>
  </TitlesOfParts>
  <Company>Illinois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Aristarchus &amp; Eratosthenes and other Models of the Solar System</dc:title>
  <dc:creator>Carl Wenning</dc:creator>
  <cp:lastModifiedBy>Carl Wenning</cp:lastModifiedBy>
  <cp:revision>24</cp:revision>
  <dcterms:created xsi:type="dcterms:W3CDTF">2017-08-30T15:32:41Z</dcterms:created>
  <dcterms:modified xsi:type="dcterms:W3CDTF">2017-08-30T15:37:18Z</dcterms:modified>
</cp:coreProperties>
</file>