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12" y="-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02620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4827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4678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996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37339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53666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2560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43834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0689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375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5108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DACEB-BD5D-6744-A3BE-EFA2C8C63D0D}" type="datetimeFigureOut">
              <a:rPr lang="en-US" smtClean="0"/>
              <a:pPr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9557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phy.ilstu.edu/slh/" TargetMode="External"/><Relationship Id="rId3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mailto:cjwennin@ilst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Copernicus, Brahe, &amp; Kepler</a:t>
            </a:r>
            <a:br>
              <a:rPr lang="en-US" dirty="0" smtClean="0"/>
            </a:br>
            <a:r>
              <a:rPr lang="en-US" dirty="0" smtClean="0"/>
              <a:t>(and a bit about graphs)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Sections 3.1-3.3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7936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Nicholas Copernicus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19 February 1473 – 24 May 1543</a:t>
            </a:r>
          </a:p>
          <a:p>
            <a:r>
              <a:rPr lang="en-US" dirty="0"/>
              <a:t>Sees that Ptolemaic system both inaccurate and overly complex.</a:t>
            </a:r>
          </a:p>
          <a:p>
            <a:r>
              <a:rPr lang="en-US" dirty="0"/>
              <a:t>Proposes a simpler </a:t>
            </a:r>
            <a:r>
              <a:rPr lang="en-US" dirty="0" smtClean="0"/>
              <a:t>sun-centered system </a:t>
            </a:r>
            <a:r>
              <a:rPr lang="en-US" dirty="0"/>
              <a:t>to explain lunar, solar, and planetary motion.</a:t>
            </a:r>
          </a:p>
          <a:p>
            <a:r>
              <a:rPr lang="en-US" dirty="0"/>
              <a:t>Includes perfect circular motion</a:t>
            </a:r>
          </a:p>
          <a:p>
            <a:r>
              <a:rPr lang="en-US" dirty="0"/>
              <a:t>Retains tiny epicycles on orbits to explain irregular motions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" name="Content Placeholder 9" descr="220px-Nikolaus_Kopernikus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1846" b="1846"/>
          <a:stretch>
            <a:fillRect/>
          </a:stretch>
        </p:blipFill>
        <p:spPr/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7876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Copernican System</a:t>
            </a:r>
            <a:endParaRPr lang="en-US" dirty="0"/>
          </a:p>
        </p:txBody>
      </p:sp>
      <p:pic>
        <p:nvPicPr>
          <p:cNvPr id="6" name="Content Placeholder 5" descr="copernicanSystem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-37775" r="-37775"/>
          <a:stretch>
            <a:fillRect/>
          </a:stretch>
        </p:blipFill>
        <p:spPr/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2092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Tycho Brahe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14 December 1546 – </a:t>
            </a:r>
            <a:r>
              <a:rPr lang="en-US" dirty="0" smtClean="0"/>
              <a:t>         24 </a:t>
            </a:r>
            <a:r>
              <a:rPr lang="en-US" dirty="0"/>
              <a:t>October </a:t>
            </a:r>
            <a:r>
              <a:rPr lang="en-US" dirty="0" smtClean="0"/>
              <a:t>1601</a:t>
            </a:r>
          </a:p>
          <a:p>
            <a:r>
              <a:rPr lang="en-US" dirty="0" smtClean="0"/>
              <a:t>Appreciates simplicity of Copernican system, but cannot accept Earth </a:t>
            </a:r>
            <a:r>
              <a:rPr lang="en-US" dirty="0"/>
              <a:t>motion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Copernican system seen as too Catholic in the Protestant north of Europe.</a:t>
            </a:r>
          </a:p>
          <a:p>
            <a:r>
              <a:rPr lang="en-US" dirty="0" smtClean="0"/>
              <a:t>Merges systems of Ptolemy and Copernicus:</a:t>
            </a:r>
          </a:p>
          <a:p>
            <a:pPr lvl="1"/>
            <a:r>
              <a:rPr lang="en-US" dirty="0" smtClean="0"/>
              <a:t>Unmoving Earth</a:t>
            </a:r>
          </a:p>
          <a:p>
            <a:pPr lvl="1"/>
            <a:r>
              <a:rPr lang="en-US" dirty="0" smtClean="0"/>
              <a:t>Sun and Moon orbit Earth</a:t>
            </a:r>
          </a:p>
          <a:p>
            <a:pPr lvl="1"/>
            <a:r>
              <a:rPr lang="en-US" dirty="0" smtClean="0"/>
              <a:t>Planets orbit Sun</a:t>
            </a:r>
            <a:endParaRPr lang="en-US" dirty="0"/>
          </a:p>
        </p:txBody>
      </p:sp>
      <p:pic>
        <p:nvPicPr>
          <p:cNvPr id="5" name="Content Placeholder 4" descr="Tycho-Brahe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15595" r="15595"/>
          <a:stretch>
            <a:fillRect/>
          </a:stretch>
        </p:blipFill>
        <p:spPr/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817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Tychonic System</a:t>
            </a:r>
            <a:endParaRPr lang="en-US" dirty="0"/>
          </a:p>
        </p:txBody>
      </p:sp>
      <p:pic>
        <p:nvPicPr>
          <p:cNvPr id="4" name="Content Placeholder 3" descr="fig16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-40234" r="-40234"/>
          <a:stretch>
            <a:fillRect/>
          </a:stretch>
        </p:blipFill>
        <p:spPr/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9955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Johannes Kepler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December 27, 1571 – November 15, </a:t>
            </a:r>
            <a:r>
              <a:rPr lang="en-US" dirty="0" smtClean="0"/>
              <a:t>1630</a:t>
            </a:r>
          </a:p>
          <a:p>
            <a:r>
              <a:rPr lang="en-US" dirty="0" smtClean="0"/>
              <a:t>Rejects perfect circular motion following study of Mars.</a:t>
            </a:r>
          </a:p>
          <a:p>
            <a:r>
              <a:rPr lang="en-US" dirty="0" smtClean="0"/>
              <a:t>Discovers three laws:</a:t>
            </a:r>
          </a:p>
          <a:p>
            <a:pPr lvl="1"/>
            <a:r>
              <a:rPr lang="en-US" dirty="0" smtClean="0"/>
              <a:t>Elliptical motion</a:t>
            </a:r>
          </a:p>
          <a:p>
            <a:pPr lvl="1"/>
            <a:r>
              <a:rPr lang="en-US" dirty="0" smtClean="0"/>
              <a:t>Equal areas</a:t>
            </a:r>
          </a:p>
          <a:p>
            <a:pPr lvl="1"/>
            <a:r>
              <a:rPr lang="en-US" dirty="0" smtClean="0"/>
              <a:t>period</a:t>
            </a:r>
            <a:r>
              <a:rPr lang="en-US" baseline="30000" dirty="0" smtClean="0"/>
              <a:t>2</a:t>
            </a:r>
            <a:r>
              <a:rPr lang="en-US" dirty="0" smtClean="0"/>
              <a:t> = distance</a:t>
            </a:r>
            <a:r>
              <a:rPr lang="en-US" baseline="30000" dirty="0" smtClean="0"/>
              <a:t>3</a:t>
            </a:r>
          </a:p>
          <a:p>
            <a:r>
              <a:rPr lang="en-US" dirty="0" smtClean="0"/>
              <a:t>System accepted today.</a:t>
            </a:r>
            <a:endParaRPr lang="en-US" dirty="0"/>
          </a:p>
        </p:txBody>
      </p:sp>
      <p:pic>
        <p:nvPicPr>
          <p:cNvPr id="6" name="Content Placeholder 5" descr="220px-Johannes_Kepler_1610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-11245" r="-11245"/>
          <a:stretch>
            <a:fillRect/>
          </a:stretch>
        </p:blipFill>
        <p:spPr/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1734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bit about graphs…</a:t>
            </a:r>
            <a:br>
              <a:rPr lang="en-US" dirty="0" smtClean="0"/>
            </a:br>
            <a:r>
              <a:rPr lang="en-US" sz="1800" dirty="0" smtClean="0"/>
              <a:t>(in preparation for next week’s lab)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Graphs are used to find relationships between variables.</a:t>
            </a:r>
          </a:p>
          <a:p>
            <a:r>
              <a:rPr lang="en-US" dirty="0" smtClean="0"/>
              <a:t>In a linear relationship, y = mx + b</a:t>
            </a:r>
          </a:p>
          <a:p>
            <a:r>
              <a:rPr lang="en-US" dirty="0" smtClean="0"/>
              <a:t>Be certain to pre-read your lab manual before entering lab next week.</a:t>
            </a:r>
          </a:p>
          <a:p>
            <a:r>
              <a:rPr lang="en-US" dirty="0" smtClean="0"/>
              <a:t>Optional: Read SLH – </a:t>
            </a:r>
            <a:r>
              <a:rPr lang="en-US" sz="2200" dirty="0" smtClean="0">
                <a:hlinkClick r:id="rId2"/>
              </a:rPr>
              <a:t>http://</a:t>
            </a:r>
            <a:r>
              <a:rPr lang="en-US" sz="2200" dirty="0" smtClean="0">
                <a:hlinkClick r:id="rId2"/>
              </a:rPr>
              <a:t>www.phy.ilstu.edu/</a:t>
            </a:r>
            <a:r>
              <a:rPr lang="en-US" sz="2200" dirty="0" smtClean="0">
                <a:hlinkClick r:id="rId2"/>
              </a:rPr>
              <a:t>slh</a:t>
            </a:r>
            <a:r>
              <a:rPr lang="en-US" sz="2200" dirty="0" smtClean="0">
                <a:hlinkClick r:id="rId2"/>
              </a:rPr>
              <a:t>/</a:t>
            </a:r>
            <a:endParaRPr lang="en-US" sz="2200" dirty="0" smtClean="0"/>
          </a:p>
          <a:p>
            <a:endParaRPr lang="en-US" dirty="0"/>
          </a:p>
        </p:txBody>
      </p:sp>
      <p:pic>
        <p:nvPicPr>
          <p:cNvPr id="9" name="Content Placeholder 8" descr="graph2.gif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-33775" b="-33775"/>
          <a:stretch>
            <a:fillRect/>
          </a:stretch>
        </p:blipFill>
        <p:spPr/>
      </p:pic>
      <p:sp>
        <p:nvSpPr>
          <p:cNvPr id="6" name="TextBox 5"/>
          <p:cNvSpPr txBox="1"/>
          <p:nvPr/>
        </p:nvSpPr>
        <p:spPr>
          <a:xfrm>
            <a:off x="4296979" y="595159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4321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Weekly Reflection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 and explain one convincing scientific proof demonstrating the </a:t>
            </a:r>
            <a:r>
              <a:rPr lang="en-US" u="sng" dirty="0" smtClean="0"/>
              <a:t>rotation</a:t>
            </a:r>
            <a:r>
              <a:rPr lang="en-US" dirty="0" smtClean="0"/>
              <a:t> of Earth.</a:t>
            </a:r>
          </a:p>
          <a:p>
            <a:r>
              <a:rPr lang="en-US" dirty="0" smtClean="0"/>
              <a:t>Restrict your response to 100 words.</a:t>
            </a:r>
          </a:p>
          <a:p>
            <a:r>
              <a:rPr lang="en-US" dirty="0" smtClean="0"/>
              <a:t>Submit to me at </a:t>
            </a:r>
            <a:r>
              <a:rPr lang="en-US" dirty="0" smtClean="0">
                <a:hlinkClick r:id="rId2"/>
              </a:rPr>
              <a:t>cjwennin@ilstu.edu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Due </a:t>
            </a:r>
            <a:r>
              <a:rPr lang="en-US" dirty="0" smtClean="0"/>
              <a:t>to me no later than Tuesday before class.</a:t>
            </a:r>
            <a:endParaRPr lang="en-US" dirty="0"/>
          </a:p>
          <a:p>
            <a:r>
              <a:rPr lang="en-US" dirty="0" smtClean="0"/>
              <a:t>I will send detailed email late this evening.</a:t>
            </a:r>
          </a:p>
          <a:p>
            <a:r>
              <a:rPr lang="en-US" dirty="0" smtClean="0"/>
              <a:t>Quiz #1 is next Tuesday.</a:t>
            </a:r>
          </a:p>
          <a:p>
            <a:r>
              <a:rPr lang="en-US" dirty="0" smtClean="0"/>
              <a:t>10 MC questions</a:t>
            </a:r>
          </a:p>
          <a:p>
            <a:r>
              <a:rPr lang="en-US" dirty="0" smtClean="0"/>
              <a:t>As always, a reading quiz is due before next class </a:t>
            </a:r>
            <a:r>
              <a:rPr lang="en-US" smtClean="0"/>
              <a:t>on Mallard. 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993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296</Words>
  <Application>Microsoft Macintosh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Copernicus, Brahe, &amp; Kepler (and a bit about graphs)</vt:lpstr>
      <vt:lpstr>Nicholas Copernicus</vt:lpstr>
      <vt:lpstr>Copernican System</vt:lpstr>
      <vt:lpstr>Tycho Brahe</vt:lpstr>
      <vt:lpstr>Tychonic System</vt:lpstr>
      <vt:lpstr>Johannes Kepler</vt:lpstr>
      <vt:lpstr>A bit about graphs… (in preparation for next week’s lab)</vt:lpstr>
      <vt:lpstr>Weekly Reflection #2</vt:lpstr>
    </vt:vector>
  </TitlesOfParts>
  <Company>Illinois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Aristarchus &amp; Eratosthenes and other Models of the Solar System</dc:title>
  <dc:creator>Carl Wenning</dc:creator>
  <cp:lastModifiedBy>Carl Wenning</cp:lastModifiedBy>
  <cp:revision>28</cp:revision>
  <dcterms:created xsi:type="dcterms:W3CDTF">2014-08-28T13:38:00Z</dcterms:created>
  <dcterms:modified xsi:type="dcterms:W3CDTF">2014-08-28T14:24:45Z</dcterms:modified>
</cp:coreProperties>
</file>