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71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87"/>
  </p:normalViewPr>
  <p:slideViewPr>
    <p:cSldViewPr snapToGrid="0" snapToObjects="1">
      <p:cViewPr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010FB-DA03-ED47-B641-E8EB0819A9FF}" type="datetimeFigureOut">
              <a:rPr lang="en-US" smtClean="0"/>
              <a:pPr/>
              <a:t>9/13/17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2555F-B069-1E42-88FB-EC67FCCCB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Rectilinear Motion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6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Practical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An industrial sewing machine can stitch cloth at a rate of 3.8cm/s. During an 8-hour continuous run, how many METERS of stitching can be accomplished?</a:t>
            </a:r>
          </a:p>
          <a:p>
            <a:pPr lvl="0"/>
            <a:r>
              <a:rPr lang="en-US" dirty="0"/>
              <a:t>The current men's world record for the 100-meter dash is 9.58s. Usain Bolt from Jamaica set the record on August 16, 2009 at the World Championships in Berlin, Germany. What was Bolt’s average speed over this interval?</a:t>
            </a:r>
          </a:p>
          <a:p>
            <a:pPr lvl="0"/>
            <a:r>
              <a:rPr lang="en-US" dirty="0"/>
              <a:t>A lightning flash occurs and thunder is heard 2.4s later. How far away was the lightning bolt at its nearest point? Assume that the speed of sound is 343m/s. Be aware that the speed of light is so high that it can travel around Earth 7.5 times in one second. </a:t>
            </a:r>
          </a:p>
          <a:p>
            <a:pPr lvl="0"/>
            <a:r>
              <a:rPr lang="en-US" dirty="0"/>
              <a:t>In the above question, if the thunder </a:t>
            </a:r>
            <a:r>
              <a:rPr lang="en-US" i="1" dirty="0"/>
              <a:t>continues</a:t>
            </a:r>
            <a:r>
              <a:rPr lang="en-US" dirty="0"/>
              <a:t> to rumble for another 3.9s </a:t>
            </a:r>
            <a:r>
              <a:rPr lang="en-US" u="sng" dirty="0"/>
              <a:t>after the start</a:t>
            </a:r>
            <a:r>
              <a:rPr lang="en-US" dirty="0"/>
              <a:t>, what was the most distant part of the lightning bolt?</a:t>
            </a:r>
          </a:p>
          <a:p>
            <a:pPr lvl="0"/>
            <a:r>
              <a:rPr lang="en-US" dirty="0"/>
              <a:t>A surface ship is bouncing sonar waves off the ocean bottom to determine depth. If a “ping” takes 1.534s to go down and return, how deep is the ocean beneath the ship? Assume that speed of the sonar wave is 1,473m/s. </a:t>
            </a:r>
          </a:p>
        </p:txBody>
      </p:sp>
    </p:spTree>
    <p:extLst>
      <p:ext uri="{BB962C8B-B14F-4D97-AF65-F5344CB8AC3E}">
        <p14:creationId xmlns:p14="http://schemas.microsoft.com/office/powerpoint/2010/main" val="371175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Position-Time graph (P-T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Slope is velocity (+/- speed)</a:t>
            </a:r>
          </a:p>
          <a:p>
            <a:r>
              <a:rPr lang="en-US" dirty="0" smtClean="0"/>
              <a:t>y-intercept is position at time = 0</a:t>
            </a:r>
          </a:p>
          <a:p>
            <a:r>
              <a:rPr lang="en-US" dirty="0" smtClean="0"/>
              <a:t>y = mx + b   (algebraic relationship)</a:t>
            </a:r>
          </a:p>
          <a:p>
            <a:r>
              <a:rPr lang="en-US" dirty="0" smtClean="0"/>
              <a:t>distance = velocity*time + </a:t>
            </a:r>
            <a:r>
              <a:rPr lang="en-US" dirty="0" err="1" smtClean="0"/>
              <a:t>distance</a:t>
            </a:r>
            <a:r>
              <a:rPr lang="en-US" baseline="-25000" dirty="0" err="1" smtClean="0"/>
              <a:t>o</a:t>
            </a:r>
            <a:r>
              <a:rPr lang="en-US" baseline="-25000" dirty="0" smtClean="0"/>
              <a:t>  </a:t>
            </a:r>
          </a:p>
          <a:p>
            <a:r>
              <a:rPr lang="en-US" dirty="0"/>
              <a:t>d</a:t>
            </a:r>
            <a:r>
              <a:rPr lang="en-US" dirty="0" smtClean="0"/>
              <a:t> = </a:t>
            </a:r>
            <a:r>
              <a:rPr lang="en-US" dirty="0" err="1" smtClean="0"/>
              <a:t>vt</a:t>
            </a:r>
            <a:r>
              <a:rPr lang="en-US" dirty="0" smtClean="0"/>
              <a:t> + d</a:t>
            </a:r>
            <a:r>
              <a:rPr lang="en-US" baseline="-25000" dirty="0" smtClean="0"/>
              <a:t>o</a:t>
            </a:r>
            <a:r>
              <a:rPr lang="en-US" dirty="0" smtClean="0"/>
              <a:t> where v = constant</a:t>
            </a:r>
            <a:r>
              <a:rPr lang="en-US" baseline="-25000" dirty="0" smtClean="0"/>
              <a:t>		</a:t>
            </a:r>
            <a:r>
              <a:rPr lang="en-US" dirty="0" smtClean="0"/>
              <a:t>(</a:t>
            </a:r>
            <a:r>
              <a:rPr lang="en-US" dirty="0"/>
              <a:t>equation </a:t>
            </a:r>
            <a:r>
              <a:rPr lang="en-US" dirty="0" smtClean="0"/>
              <a:t>1)</a:t>
            </a:r>
          </a:p>
          <a:p>
            <a:r>
              <a:rPr lang="en-US" dirty="0" smtClean="0"/>
              <a:t>Solving a practical problem…</a:t>
            </a:r>
          </a:p>
          <a:p>
            <a:pPr lvl="1"/>
            <a:r>
              <a:rPr lang="en-US" dirty="0" smtClean="0"/>
              <a:t>In constant motion </a:t>
            </a:r>
          </a:p>
          <a:p>
            <a:pPr lvl="1"/>
            <a:r>
              <a:rPr lang="en-US" dirty="0"/>
              <a:t>Caution: </a:t>
            </a:r>
            <a:r>
              <a:rPr lang="en-US" dirty="0" smtClean="0"/>
              <a:t> in accelerated motion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181785"/>
              </p:ext>
            </p:extLst>
          </p:nvPr>
        </p:nvGraphicFramePr>
        <p:xfrm>
          <a:off x="5870601" y="4792462"/>
          <a:ext cx="1673225" cy="119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3" imgW="533400" imgH="381000" progId="Equation.3">
                  <p:embed/>
                </p:oleObj>
              </mc:Choice>
              <mc:Fallback>
                <p:oleObj name="Equation" r:id="rId3" imgW="533400" imgH="3810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601" y="4792462"/>
                        <a:ext cx="1673225" cy="1192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841935"/>
              </p:ext>
            </p:extLst>
          </p:nvPr>
        </p:nvGraphicFramePr>
        <p:xfrm>
          <a:off x="4405407" y="4792462"/>
          <a:ext cx="93345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5" imgW="292100" imgH="139700" progId="Equation.3">
                  <p:embed/>
                </p:oleObj>
              </mc:Choice>
              <mc:Fallback>
                <p:oleObj name="Equation" r:id="rId5" imgW="292100" imgH="1397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407" y="4792462"/>
                        <a:ext cx="933450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202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Velocity-Time Graph (V-T)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Slope = change in velocity / change in time  which is acceleration</a:t>
            </a:r>
          </a:p>
          <a:p>
            <a:r>
              <a:rPr lang="en-US" dirty="0" smtClean="0"/>
              <a:t>y-intercept equals velocity at time = 0</a:t>
            </a:r>
          </a:p>
          <a:p>
            <a:r>
              <a:rPr lang="en-US" dirty="0" smtClean="0"/>
              <a:t>y = mx + b</a:t>
            </a:r>
          </a:p>
          <a:p>
            <a:r>
              <a:rPr lang="en-US" dirty="0" smtClean="0"/>
              <a:t>velocity = acceleration*time + </a:t>
            </a:r>
            <a:r>
              <a:rPr lang="en-US" dirty="0" err="1" smtClean="0"/>
              <a:t>velocity</a:t>
            </a:r>
            <a:r>
              <a:rPr lang="en-US" baseline="-25000" dirty="0" err="1" smtClean="0"/>
              <a:t>o</a:t>
            </a:r>
            <a:endParaRPr lang="en-US" baseline="-25000" dirty="0" smtClean="0"/>
          </a:p>
          <a:p>
            <a:r>
              <a:rPr lang="en-US" dirty="0"/>
              <a:t>v</a:t>
            </a:r>
            <a:r>
              <a:rPr lang="en-US" dirty="0" smtClean="0"/>
              <a:t>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smtClean="0"/>
              <a:t> + at									(equation 2)</a:t>
            </a:r>
          </a:p>
          <a:p>
            <a:r>
              <a:rPr lang="en-US" dirty="0" smtClean="0"/>
              <a:t>Solving a practical problem…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68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V-T graph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Constant (non</a:t>
            </a:r>
            <a:r>
              <a:rPr lang="en-US" smtClean="0"/>
              <a:t>-accelerated) motion</a:t>
            </a:r>
            <a:endParaRPr lang="en-US" dirty="0" smtClean="0"/>
          </a:p>
          <a:p>
            <a:pPr lvl="1"/>
            <a:r>
              <a:rPr lang="en-US" dirty="0" smtClean="0"/>
              <a:t>Slope = zero</a:t>
            </a:r>
          </a:p>
          <a:p>
            <a:r>
              <a:rPr lang="en-US" dirty="0" smtClean="0"/>
              <a:t>Uniformly accelerated motion</a:t>
            </a:r>
          </a:p>
          <a:p>
            <a:pPr lvl="1"/>
            <a:r>
              <a:rPr lang="en-US" dirty="0" smtClean="0"/>
              <a:t>Slope constant, but does not equal zero</a:t>
            </a:r>
          </a:p>
          <a:p>
            <a:r>
              <a:rPr lang="en-US" dirty="0" smtClean="0"/>
              <a:t>Non-uniformly accelerated motion</a:t>
            </a:r>
          </a:p>
          <a:p>
            <a:pPr lvl="1"/>
            <a:r>
              <a:rPr lang="en-US" dirty="0" smtClean="0"/>
              <a:t>Slope of tangent line at a given point gives </a:t>
            </a:r>
            <a:r>
              <a:rPr lang="en-US" dirty="0" err="1" smtClean="0"/>
              <a:t>accel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cannot determine initial position based on a V-T graph. </a:t>
            </a:r>
          </a:p>
          <a:p>
            <a:r>
              <a:rPr lang="en-US" dirty="0" smtClean="0"/>
              <a:t>The area under a V-T graph is displacement.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59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Acceleration in P-T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relationship between variables in uniformly accelerated motion. </a:t>
            </a:r>
          </a:p>
          <a:p>
            <a:pPr lvl="1"/>
            <a:r>
              <a:rPr lang="en-US" dirty="0" smtClean="0"/>
              <a:t>d = d</a:t>
            </a:r>
            <a:r>
              <a:rPr lang="en-US" baseline="-25000" dirty="0" smtClean="0"/>
              <a:t>o</a:t>
            </a:r>
            <a:r>
              <a:rPr lang="en-US" dirty="0" smtClean="0"/>
              <a:t> +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err="1" smtClean="0"/>
              <a:t>t</a:t>
            </a:r>
            <a:r>
              <a:rPr lang="en-US" dirty="0" smtClean="0"/>
              <a:t> + ½ at</a:t>
            </a:r>
            <a:r>
              <a:rPr lang="en-US" baseline="30000" dirty="0" smtClean="0"/>
              <a:t>2						</a:t>
            </a:r>
            <a:r>
              <a:rPr lang="en-US" dirty="0" smtClean="0"/>
              <a:t> (Equation 3)</a:t>
            </a:r>
            <a:endParaRPr lang="en-US" baseline="30000" dirty="0" smtClean="0"/>
          </a:p>
          <a:p>
            <a:pPr lvl="1"/>
            <a:r>
              <a:rPr lang="en-US" dirty="0" smtClean="0"/>
              <a:t>A practical example…</a:t>
            </a:r>
          </a:p>
          <a:p>
            <a:r>
              <a:rPr lang="en-US" dirty="0" smtClean="0"/>
              <a:t>We will address this subject matter further.</a:t>
            </a:r>
          </a:p>
        </p:txBody>
      </p:sp>
    </p:spTree>
    <p:extLst>
      <p:ext uri="{BB962C8B-B14F-4D97-AF65-F5344CB8AC3E}">
        <p14:creationId xmlns:p14="http://schemas.microsoft.com/office/powerpoint/2010/main" val="74532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Kinematic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 = d</a:t>
            </a:r>
            <a:r>
              <a:rPr lang="en-US" baseline="-25000" dirty="0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vt</a:t>
            </a:r>
            <a:r>
              <a:rPr lang="en-US" dirty="0" smtClean="0"/>
              <a:t> (constant velocity)	     (equation 1)</a:t>
            </a:r>
          </a:p>
          <a:p>
            <a:r>
              <a:rPr lang="en-US" dirty="0" smtClean="0"/>
              <a:t>v 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smtClean="0"/>
              <a:t> + at                                            (equation 2)</a:t>
            </a:r>
          </a:p>
          <a:p>
            <a:r>
              <a:rPr lang="en-US" dirty="0" smtClean="0"/>
              <a:t>d = d</a:t>
            </a:r>
            <a:r>
              <a:rPr lang="en-US" baseline="-25000" dirty="0" smtClean="0"/>
              <a:t>o</a:t>
            </a:r>
            <a:r>
              <a:rPr lang="en-US" dirty="0" smtClean="0"/>
              <a:t> +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</a:t>
            </a:r>
            <a:r>
              <a:rPr lang="en-US" dirty="0" err="1" smtClean="0"/>
              <a:t>t</a:t>
            </a:r>
            <a:r>
              <a:rPr lang="en-US" dirty="0" smtClean="0"/>
              <a:t> + ½at</a:t>
            </a:r>
            <a:r>
              <a:rPr lang="en-US" baseline="30000" dirty="0" smtClean="0"/>
              <a:t>2                                            </a:t>
            </a:r>
            <a:r>
              <a:rPr lang="en-US" dirty="0" smtClean="0"/>
              <a:t>(equation 3)</a:t>
            </a:r>
          </a:p>
          <a:p>
            <a:r>
              <a:rPr lang="en-US" dirty="0" smtClean="0"/>
              <a:t>Substituting t from equation 2 into equation 3 results in v</a:t>
            </a:r>
            <a:r>
              <a:rPr lang="en-US" baseline="30000" dirty="0" smtClean="0"/>
              <a:t>2</a:t>
            </a:r>
            <a:r>
              <a:rPr lang="en-US" dirty="0" smtClean="0"/>
              <a:t> – v</a:t>
            </a:r>
            <a:r>
              <a:rPr lang="en-US" baseline="-25000" dirty="0" smtClean="0"/>
              <a:t>o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2a(d-d</a:t>
            </a:r>
            <a:r>
              <a:rPr lang="en-US" baseline="-25000" dirty="0" smtClean="0"/>
              <a:t>o</a:t>
            </a:r>
            <a:r>
              <a:rPr lang="en-US" dirty="0" smtClean="0"/>
              <a:t>)            (equation 4)</a:t>
            </a:r>
          </a:p>
          <a:p>
            <a:r>
              <a:rPr lang="en-US" dirty="0" smtClean="0"/>
              <a:t>For one point of extra credit:</a:t>
            </a:r>
          </a:p>
          <a:p>
            <a:pPr lvl="1"/>
            <a:r>
              <a:rPr lang="en-US" sz="2600" dirty="0" smtClean="0"/>
              <a:t>Correctly demonstrate the derivation of equation 4.</a:t>
            </a:r>
          </a:p>
          <a:p>
            <a:pPr lvl="1"/>
            <a:r>
              <a:rPr lang="en-US" sz="2600" dirty="0" smtClean="0"/>
              <a:t>Turn in written proof on Friday at start of class.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00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378</Words>
  <Application>Microsoft Macintosh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Office Theme</vt:lpstr>
      <vt:lpstr>Equation</vt:lpstr>
      <vt:lpstr>Rectilinear Motion Continued</vt:lpstr>
      <vt:lpstr>Some Practical Problems</vt:lpstr>
      <vt:lpstr>The Position-Time graph (P-T)</vt:lpstr>
      <vt:lpstr>The Velocity-Time Graph (V-T)</vt:lpstr>
      <vt:lpstr>The V-T graph details</vt:lpstr>
      <vt:lpstr>Uniform Acceleration in P-T Graphs</vt:lpstr>
      <vt:lpstr>Kinematic Relationships</vt:lpstr>
    </vt:vector>
  </TitlesOfParts>
  <Company>Illinois State University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Graphical Analysis</dc:title>
  <dc:creator>Carl Wenning</dc:creator>
  <cp:lastModifiedBy>Wenning, Carl</cp:lastModifiedBy>
  <cp:revision>32</cp:revision>
  <dcterms:created xsi:type="dcterms:W3CDTF">2014-02-11T13:16:06Z</dcterms:created>
  <dcterms:modified xsi:type="dcterms:W3CDTF">2017-09-13T13:05:11Z</dcterms:modified>
</cp:coreProperties>
</file>