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0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2DFB-A08B-824A-AE89-8C934AC43AB9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D94CC-12F9-CB4A-828D-E085AD8EB1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25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D94CC-12F9-CB4A-828D-E085AD8EB1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479C9-0F9F-7448-928C-13622349D6B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6E2FF-BAB8-1148-A963-920FE9C7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Kinematics: Describing Motion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vehicle accelerates from rest to 22m/s in 4 seconds. What is the vehicle’s acceleration?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vehicle starting at -5m/s (going to the left) undergoes an acceleration of +1m/s</a:t>
            </a:r>
            <a:r>
              <a:rPr lang="en-US" baseline="30000" dirty="0" smtClean="0"/>
              <a:t>2</a:t>
            </a:r>
            <a:r>
              <a:rPr lang="en-US" dirty="0" smtClean="0"/>
              <a:t> for 10s. What is the vehicle’s velocity at </a:t>
            </a:r>
            <a:r>
              <a:rPr lang="en-US" dirty="0" err="1" smtClean="0"/>
              <a:t>t</a:t>
            </a:r>
            <a:r>
              <a:rPr lang="en-US" dirty="0" smtClean="0"/>
              <a:t> = 10s? Describe the motion at </a:t>
            </a:r>
            <a:r>
              <a:rPr lang="en-US" dirty="0" err="1" smtClean="0"/>
              <a:t>t</a:t>
            </a:r>
            <a:r>
              <a:rPr lang="en-US" dirty="0" smtClean="0"/>
              <a:t> = 10s.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stone is released from rest from a bridge. The stone falls for 1.2 seconds before hitting the water below. How far does the stone fall?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8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airplane lands on a runway going 30m/s. If it slows to a stop with a constant acceleration after going a distance of 900m, then what is the acceleration of the airplane?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Cautionary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 certain you know your vectors and scalars and how they relate.</a:t>
            </a:r>
          </a:p>
          <a:p>
            <a:pPr lvl="1"/>
            <a:r>
              <a:rPr lang="en-US" dirty="0" smtClean="0"/>
              <a:t>Speed, for instance, is the magnitude of velocity.</a:t>
            </a:r>
          </a:p>
          <a:p>
            <a:pPr lvl="3"/>
            <a:r>
              <a:rPr lang="en-US" dirty="0" smtClean="0"/>
              <a:t>A speed of 3m/s left is greater than 2m/s right</a:t>
            </a:r>
          </a:p>
          <a:p>
            <a:pPr lvl="1"/>
            <a:r>
              <a:rPr lang="en-US" dirty="0" smtClean="0"/>
              <a:t>Distance, for instance, is the length of the path taken; displacement is the straight-line distance from starting point to ending point.</a:t>
            </a:r>
          </a:p>
          <a:p>
            <a:r>
              <a:rPr lang="en-US" dirty="0" smtClean="0"/>
              <a:t>Even an object at rest can have an acceleration, or else it can’t start moving (i.e., object at rest or ball at top of flight path).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Your Graphing Knowledge (3pt EC)</a:t>
            </a:r>
            <a:endParaRPr lang="en-US" dirty="0"/>
          </a:p>
        </p:txBody>
      </p:sp>
      <p:pic>
        <p:nvPicPr>
          <p:cNvPr id="4" name="Content Placeholder 3" descr="Screen shot 2012-09-24 at 12.54.22 PM.pn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50602" b="-50602"/>
          <a:stretch>
            <a:fillRect/>
          </a:stretch>
        </p:blipFill>
        <p:spPr/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 in 3 </a:t>
            </a:r>
            <a:r>
              <a:rPr lang="en-US" dirty="0" smtClean="0"/>
              <a:t>parts, 1,2,3.</a:t>
            </a:r>
            <a:endParaRPr lang="en-US" dirty="0" smtClean="0"/>
          </a:p>
          <a:p>
            <a:r>
              <a:rPr lang="en-US" dirty="0" smtClean="0"/>
              <a:t>Find displacement, velocity, and acceleration for each of the three segments.</a:t>
            </a:r>
          </a:p>
          <a:p>
            <a:r>
              <a:rPr lang="en-US" dirty="0" smtClean="0"/>
              <a:t>You will need to use equations sometime.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v</a:t>
            </a:r>
            <a:r>
              <a:rPr lang="en-US" dirty="0" smtClean="0"/>
              <a:t> = 2.5m/s</a:t>
            </a:r>
            <a:r>
              <a:rPr lang="en-US" baseline="30000" dirty="0" smtClean="0"/>
              <a:t>2</a:t>
            </a:r>
            <a:r>
              <a:rPr lang="en-US" dirty="0" smtClean="0"/>
              <a:t> * </a:t>
            </a:r>
            <a:r>
              <a:rPr lang="en-US" dirty="0" err="1" smtClean="0"/>
              <a:t>t</a:t>
            </a:r>
            <a:endParaRPr lang="en-US" dirty="0" smtClean="0"/>
          </a:p>
          <a:p>
            <a:r>
              <a:rPr lang="en-US" dirty="0" smtClean="0"/>
              <a:t>2) v = 10m/s</a:t>
            </a:r>
          </a:p>
          <a:p>
            <a:r>
              <a:rPr lang="en-US" dirty="0" smtClean="0"/>
              <a:t>3) v = 22m/s – (1m/s</a:t>
            </a:r>
            <a:r>
              <a:rPr lang="en-US" baseline="30000" dirty="0" smtClean="0"/>
              <a:t>2</a:t>
            </a:r>
            <a:r>
              <a:rPr lang="en-US" dirty="0" smtClean="0"/>
              <a:t>)*t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baseline="-25000" dirty="0" err="1"/>
              <a:t>ave</a:t>
            </a:r>
            <a:r>
              <a:rPr lang="en-US" dirty="0"/>
              <a:t> = </a:t>
            </a:r>
            <a:r>
              <a:rPr lang="en-US" dirty="0" err="1" smtClean="0"/>
              <a:t>Δx</a:t>
            </a:r>
            <a:r>
              <a:rPr lang="en-US" dirty="0" smtClean="0"/>
              <a:t>/</a:t>
            </a:r>
            <a:r>
              <a:rPr lang="en-US" dirty="0" err="1" smtClean="0"/>
              <a:t>Δt</a:t>
            </a:r>
            <a:endParaRPr lang="en-US" dirty="0" smtClean="0"/>
          </a:p>
          <a:p>
            <a:r>
              <a:rPr lang="en-US" dirty="0" smtClean="0"/>
              <a:t>Caution, averaging rates is always “dangerous” because they are time-based.</a:t>
            </a:r>
          </a:p>
          <a:p>
            <a:r>
              <a:rPr lang="en-US" dirty="0" smtClean="0"/>
              <a:t>Bicycle up and down hill…</a:t>
            </a:r>
          </a:p>
          <a:p>
            <a:r>
              <a:rPr lang="en-US" dirty="0" smtClean="0"/>
              <a:t>Airplane flies triangular circuit.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Uniformly Accelerated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Acceleration is the rate of change of velocity.</a:t>
            </a:r>
          </a:p>
          <a:p>
            <a:r>
              <a:rPr lang="en-US" dirty="0" smtClean="0"/>
              <a:t>a = </a:t>
            </a:r>
            <a:r>
              <a:rPr lang="en-US" dirty="0" err="1" smtClean="0"/>
              <a:t>Δv/Δt</a:t>
            </a:r>
            <a:r>
              <a:rPr lang="en-US" dirty="0" smtClean="0"/>
              <a:t> = (v</a:t>
            </a:r>
            <a:r>
              <a:rPr lang="en-US" baseline="-25000" dirty="0" smtClean="0"/>
              <a:t>2</a:t>
            </a:r>
            <a:r>
              <a:rPr lang="en-US" dirty="0" smtClean="0"/>
              <a:t> – v</a:t>
            </a:r>
            <a:r>
              <a:rPr lang="en-US" baseline="-25000" dirty="0" smtClean="0"/>
              <a:t>1</a:t>
            </a:r>
            <a:r>
              <a:rPr lang="en-US" dirty="0" smtClean="0"/>
              <a:t>)/(t</a:t>
            </a:r>
            <a:r>
              <a:rPr lang="en-US" baseline="-25000" dirty="0" smtClean="0"/>
              <a:t>2</a:t>
            </a:r>
            <a:r>
              <a:rPr lang="en-US" dirty="0" smtClean="0"/>
              <a:t> – t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Acceleration is a vector quantity that can be positive, negative, or zero.</a:t>
            </a:r>
          </a:p>
          <a:p>
            <a:r>
              <a:rPr lang="en-US" dirty="0" smtClean="0"/>
              <a:t>AVOID the use of the vernacular term “deceleration.” It has no legitimate use in physics and can be grossly misleading.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 and – Acceleration for +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 object has a positive velocity and a positive acceleration, it will go faster in the positive direction.</a:t>
            </a:r>
          </a:p>
          <a:p>
            <a:r>
              <a:rPr lang="en-US" dirty="0" smtClean="0"/>
              <a:t>If an object has a positive velocity and a negative acceleration, it will go slower in the positive direction and might even come to a stop and reverse direction.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 and – Acceleration for –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 object has a negative velocity and a positive acceleration, it will go slower in the negative direction and might even come to a stop and reverse direction.</a:t>
            </a:r>
          </a:p>
          <a:p>
            <a:r>
              <a:rPr lang="en-US" dirty="0" smtClean="0"/>
              <a:t>If an object has a negative velocity and a negative acceleration, it will go faster in the negative direction.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and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Think about the last two slides this way…</a:t>
            </a:r>
          </a:p>
          <a:p>
            <a:r>
              <a:rPr lang="en-US" dirty="0" smtClean="0"/>
              <a:t>The direction of the acceleration is the same as the direction of an applied force.</a:t>
            </a:r>
          </a:p>
          <a:p>
            <a:pPr lvl="1"/>
            <a:r>
              <a:rPr lang="en-US" sz="2400" dirty="0" smtClean="0"/>
              <a:t>What happens when an object is moving to the right and a force is applied to the left?</a:t>
            </a:r>
          </a:p>
          <a:p>
            <a:pPr lvl="1"/>
            <a:r>
              <a:rPr lang="en-US" sz="2400" dirty="0" smtClean="0"/>
              <a:t>What happens when an object is moving to the left and a force is applied to the left?</a:t>
            </a:r>
          </a:p>
          <a:p>
            <a:pPr lvl="1"/>
            <a:r>
              <a:rPr lang="en-US" sz="2400" dirty="0" smtClean="0"/>
              <a:t>What happens when an object is moving to the right and a force is applied to the right?</a:t>
            </a:r>
          </a:p>
          <a:p>
            <a:pPr lvl="1"/>
            <a:r>
              <a:rPr lang="en-US" sz="2400" dirty="0" smtClean="0"/>
              <a:t>What happens when an object is moving to the left and a force is applied to the right?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Due to Gravity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picket fence demonstration...</a:t>
            </a:r>
          </a:p>
          <a:p>
            <a:pPr lvl="1"/>
            <a:r>
              <a:rPr lang="en-US" dirty="0" smtClean="0"/>
              <a:t>P-T graph</a:t>
            </a:r>
          </a:p>
          <a:p>
            <a:pPr lvl="1"/>
            <a:r>
              <a:rPr lang="en-US" dirty="0" smtClean="0"/>
              <a:t>V-T graph</a:t>
            </a:r>
          </a:p>
          <a:p>
            <a:pPr lvl="1"/>
            <a:r>
              <a:rPr lang="en-US" dirty="0" smtClean="0"/>
              <a:t>Acceleration taken from slope of V-T graph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Based on 4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ave</a:t>
            </a:r>
            <a:r>
              <a:rPr lang="en-US" dirty="0" smtClean="0"/>
              <a:t> = </a:t>
            </a:r>
            <a:r>
              <a:rPr lang="en-US" dirty="0"/>
              <a:t>d</a:t>
            </a:r>
            <a:r>
              <a:rPr lang="en-US" dirty="0" smtClean="0"/>
              <a:t>x/</a:t>
            </a:r>
            <a:r>
              <a:rPr lang="en-US" dirty="0" err="1" smtClean="0"/>
              <a:t>Δt</a:t>
            </a:r>
            <a:r>
              <a:rPr lang="en-US" dirty="0" smtClean="0"/>
              <a:t>				     (see sample problem 1)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ave</a:t>
            </a:r>
            <a:r>
              <a:rPr lang="en-US" dirty="0" err="1" smtClean="0"/>
              <a:t>t</a:t>
            </a:r>
            <a:r>
              <a:rPr lang="en-US" dirty="0" smtClean="0"/>
              <a:t>				</a:t>
            </a:r>
          </a:p>
          <a:p>
            <a:r>
              <a:rPr lang="en-US" dirty="0" smtClean="0"/>
              <a:t>a = </a:t>
            </a:r>
            <a:r>
              <a:rPr lang="en-US" dirty="0" err="1" smtClean="0"/>
              <a:t>Δv</a:t>
            </a:r>
            <a:r>
              <a:rPr lang="en-US" dirty="0" smtClean="0"/>
              <a:t>/</a:t>
            </a:r>
            <a:r>
              <a:rPr lang="en-US" dirty="0" err="1" smtClean="0"/>
              <a:t>Δt</a:t>
            </a:r>
            <a:r>
              <a:rPr lang="en-US" dirty="0" smtClean="0"/>
              <a:t>				(sample problems 2a + 2b)</a:t>
            </a:r>
          </a:p>
          <a:p>
            <a:pPr lvl="2"/>
            <a:r>
              <a:rPr lang="en-US" dirty="0" err="1" smtClean="0"/>
              <a:t>v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smtClean="0"/>
              <a:t> + at				</a:t>
            </a:r>
          </a:p>
          <a:p>
            <a:r>
              <a:rPr lang="en-US" dirty="0"/>
              <a:t>d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+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err="1" smtClean="0"/>
              <a:t>t</a:t>
            </a:r>
            <a:r>
              <a:rPr lang="en-US" dirty="0" smtClean="0"/>
              <a:t> + </a:t>
            </a:r>
            <a:r>
              <a:rPr lang="en-US" sz="2400" dirty="0" smtClean="0"/>
              <a:t>½</a:t>
            </a:r>
            <a:r>
              <a:rPr lang="en-US" dirty="0" smtClean="0"/>
              <a:t>at</a:t>
            </a:r>
            <a:r>
              <a:rPr lang="en-US" baseline="30000" dirty="0" smtClean="0"/>
              <a:t>2			</a:t>
            </a:r>
            <a:r>
              <a:rPr lang="en-US" dirty="0" smtClean="0"/>
              <a:t>(</a:t>
            </a:r>
            <a:r>
              <a:rPr lang="en-US" dirty="0" smtClean="0"/>
              <a:t>see sample problem 3)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 – v</a:t>
            </a:r>
            <a:r>
              <a:rPr lang="en-US" baseline="-25000" dirty="0" smtClean="0"/>
              <a:t>o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dirty="0" smtClean="0"/>
              <a:t>2a(d-d</a:t>
            </a:r>
            <a:r>
              <a:rPr lang="en-US" baseline="-25000" dirty="0" smtClean="0"/>
              <a:t>o</a:t>
            </a:r>
            <a:r>
              <a:rPr lang="en-US" dirty="0" smtClean="0"/>
              <a:t>)</a:t>
            </a:r>
            <a:r>
              <a:rPr lang="en-US" dirty="0" smtClean="0"/>
              <a:t>	</a:t>
            </a:r>
            <a:r>
              <a:rPr lang="en-US" dirty="0" smtClean="0"/>
              <a:t> </a:t>
            </a:r>
            <a:r>
              <a:rPr lang="en-US" dirty="0" smtClean="0"/>
              <a:t>(see sample problem 4)</a:t>
            </a:r>
          </a:p>
          <a:p>
            <a:pPr>
              <a:buNone/>
            </a:pPr>
            <a:endParaRPr lang="en-US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vehicle travels 65 meters in 28 seconds. What is the vehicle’s speed?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648</Words>
  <Application>Microsoft Macintosh PowerPoint</Application>
  <PresentationFormat>On-screen Show (4:3)</PresentationFormat>
  <Paragraphs>61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Arial</vt:lpstr>
      <vt:lpstr>Office Theme</vt:lpstr>
      <vt:lpstr>Kinematics: Describing Motion</vt:lpstr>
      <vt:lpstr>Average Velocity</vt:lpstr>
      <vt:lpstr>Uniformly Accelerated Motion</vt:lpstr>
      <vt:lpstr>+ and – Acceleration for + Velocity</vt:lpstr>
      <vt:lpstr>+ and – Acceleration for – Velocity</vt:lpstr>
      <vt:lpstr>Force and Acceleration</vt:lpstr>
      <vt:lpstr>Acceleration Due to Gravity</vt:lpstr>
      <vt:lpstr>Problems Based on 4 Equations</vt:lpstr>
      <vt:lpstr>Sample Problem 1</vt:lpstr>
      <vt:lpstr>Sample Problem 2a</vt:lpstr>
      <vt:lpstr>Sample Problem 2b</vt:lpstr>
      <vt:lpstr>Sample Problem 3</vt:lpstr>
      <vt:lpstr>Sample Problem 4</vt:lpstr>
      <vt:lpstr>Cautionary Notes</vt:lpstr>
      <vt:lpstr>Test Your Graphing Knowledge (3pt EC)</vt:lpstr>
    </vt:vector>
  </TitlesOfParts>
  <Company>Illinois State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Kinematics: Describing Motion</dc:title>
  <dc:creator>Carl Wenning</dc:creator>
  <cp:lastModifiedBy>Wenning, Carl</cp:lastModifiedBy>
  <cp:revision>43</cp:revision>
  <dcterms:created xsi:type="dcterms:W3CDTF">2014-02-20T13:30:53Z</dcterms:created>
  <dcterms:modified xsi:type="dcterms:W3CDTF">2017-09-18T14:21:06Z</dcterms:modified>
</cp:coreProperties>
</file>