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7" r:id="rId3"/>
    <p:sldId id="268" r:id="rId4"/>
    <p:sldId id="257" r:id="rId5"/>
    <p:sldId id="258" r:id="rId6"/>
    <p:sldId id="259" r:id="rId7"/>
    <p:sldId id="260" r:id="rId8"/>
    <p:sldId id="265" r:id="rId9"/>
    <p:sldId id="261" r:id="rId10"/>
    <p:sldId id="262" r:id="rId11"/>
    <p:sldId id="263" r:id="rId12"/>
    <p:sldId id="266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2"/>
    <p:restoredTop sz="94687"/>
  </p:normalViewPr>
  <p:slideViewPr>
    <p:cSldViewPr snapToGrid="0" snapToObjects="1">
      <p:cViewPr varScale="1">
        <p:scale>
          <a:sx n="85" d="100"/>
          <a:sy n="85" d="100"/>
        </p:scale>
        <p:origin x="984" y="1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2E2C8-8AE6-4B43-92C7-77C1A5812290}" type="datetimeFigureOut">
              <a:rPr lang="en-US" smtClean="0"/>
              <a:pPr/>
              <a:t>9/27/17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29CFB-C3A9-F14D-9007-AD0AA1A7FF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2E2C8-8AE6-4B43-92C7-77C1A5812290}" type="datetimeFigureOut">
              <a:rPr lang="en-US" smtClean="0"/>
              <a:pPr/>
              <a:t>9/27/17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29CFB-C3A9-F14D-9007-AD0AA1A7FF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2E2C8-8AE6-4B43-92C7-77C1A5812290}" type="datetimeFigureOut">
              <a:rPr lang="en-US" smtClean="0"/>
              <a:pPr/>
              <a:t>9/27/17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29CFB-C3A9-F14D-9007-AD0AA1A7FF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2E2C8-8AE6-4B43-92C7-77C1A5812290}" type="datetimeFigureOut">
              <a:rPr lang="en-US" smtClean="0"/>
              <a:pPr/>
              <a:t>9/27/17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29CFB-C3A9-F14D-9007-AD0AA1A7FF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2E2C8-8AE6-4B43-92C7-77C1A5812290}" type="datetimeFigureOut">
              <a:rPr lang="en-US" smtClean="0"/>
              <a:pPr/>
              <a:t>9/27/17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29CFB-C3A9-F14D-9007-AD0AA1A7FF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2E2C8-8AE6-4B43-92C7-77C1A5812290}" type="datetimeFigureOut">
              <a:rPr lang="en-US" smtClean="0"/>
              <a:pPr/>
              <a:t>9/27/17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29CFB-C3A9-F14D-9007-AD0AA1A7FF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2E2C8-8AE6-4B43-92C7-77C1A5812290}" type="datetimeFigureOut">
              <a:rPr lang="en-US" smtClean="0"/>
              <a:pPr/>
              <a:t>9/27/17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29CFB-C3A9-F14D-9007-AD0AA1A7FF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2E2C8-8AE6-4B43-92C7-77C1A5812290}" type="datetimeFigureOut">
              <a:rPr lang="en-US" smtClean="0"/>
              <a:pPr/>
              <a:t>9/27/17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29CFB-C3A9-F14D-9007-AD0AA1A7FF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2E2C8-8AE6-4B43-92C7-77C1A5812290}" type="datetimeFigureOut">
              <a:rPr lang="en-US" smtClean="0"/>
              <a:pPr/>
              <a:t>9/27/17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29CFB-C3A9-F14D-9007-AD0AA1A7FF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2E2C8-8AE6-4B43-92C7-77C1A5812290}" type="datetimeFigureOut">
              <a:rPr lang="en-US" smtClean="0"/>
              <a:pPr/>
              <a:t>9/27/17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29CFB-C3A9-F14D-9007-AD0AA1A7FF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2E2C8-8AE6-4B43-92C7-77C1A5812290}" type="datetimeFigureOut">
              <a:rPr lang="en-US" smtClean="0"/>
              <a:pPr/>
              <a:t>9/27/17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29CFB-C3A9-F14D-9007-AD0AA1A7FF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72E2C8-8AE6-4B43-92C7-77C1A5812290}" type="datetimeFigureOut">
              <a:rPr lang="en-US" smtClean="0"/>
              <a:pPr/>
              <a:t>9/27/17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829CFB-C3A9-F14D-9007-AD0AA1A7FFD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Dynamics: Cause of Motion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Law Problem –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 car with a mass of 1,500kg accelerates at a rate of -2m/s</a:t>
            </a:r>
            <a:r>
              <a:rPr lang="en-US" baseline="30000" dirty="0" smtClean="0"/>
              <a:t>2</a:t>
            </a:r>
            <a:r>
              <a:rPr lang="en-US" dirty="0" smtClean="0"/>
              <a:t> under a constant force. What are the magnitude and direction of that force?</a:t>
            </a:r>
          </a:p>
          <a:p>
            <a:r>
              <a:rPr lang="en-US" dirty="0" smtClean="0"/>
              <a:t>How much force would it take to slow a 75kg person riding in a car going +20m/s to a complete stop if the time was 0.03 seconds – the typical time of an auto collision?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More Examples of Newton’s 2</a:t>
            </a:r>
            <a:r>
              <a:rPr lang="en-US" baseline="30000" dirty="0" smtClean="0"/>
              <a:t>nd</a:t>
            </a:r>
            <a:r>
              <a:rPr lang="en-US" dirty="0" smtClean="0"/>
              <a:t> Law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 object accelerates at a rate of 1.5m/s</a:t>
            </a:r>
            <a:r>
              <a:rPr lang="en-US" baseline="30000" dirty="0" smtClean="0"/>
              <a:t>2</a:t>
            </a:r>
            <a:r>
              <a:rPr lang="en-US" dirty="0" smtClean="0"/>
              <a:t> under a force of 53N. What is its mass?</a:t>
            </a:r>
          </a:p>
          <a:p>
            <a:r>
              <a:rPr lang="en-US" dirty="0" smtClean="0"/>
              <a:t>How much upward force does the ground apply to someone with a mass of 75kg to counter balance the pull of gravity? Note that  </a:t>
            </a:r>
            <a:r>
              <a:rPr lang="en-US" b="1" dirty="0" err="1" smtClean="0"/>
              <a:t>g</a:t>
            </a:r>
            <a:r>
              <a:rPr lang="en-US" dirty="0" smtClean="0"/>
              <a:t> = -9.8m/s</a:t>
            </a:r>
            <a:r>
              <a:rPr lang="en-US" baseline="30000" dirty="0" smtClean="0"/>
              <a:t>2 </a:t>
            </a:r>
            <a:r>
              <a:rPr lang="en-US" dirty="0" smtClean="0"/>
              <a:t>and that </a:t>
            </a:r>
            <a:r>
              <a:rPr lang="en-US" b="1" dirty="0" err="1" smtClean="0"/>
              <a:t>F</a:t>
            </a:r>
            <a:r>
              <a:rPr lang="en-US" baseline="-25000" dirty="0" err="1" smtClean="0"/>
              <a:t>net</a:t>
            </a:r>
            <a:r>
              <a:rPr lang="en-US" dirty="0" smtClean="0"/>
              <a:t> = m</a:t>
            </a:r>
            <a:r>
              <a:rPr lang="en-US" b="1" dirty="0" smtClean="0"/>
              <a:t>a</a:t>
            </a:r>
            <a:r>
              <a:rPr lang="en-US" dirty="0" smtClean="0"/>
              <a:t> and that </a:t>
            </a:r>
            <a:r>
              <a:rPr lang="en-US" b="1" dirty="0" smtClean="0"/>
              <a:t>a</a:t>
            </a:r>
            <a:r>
              <a:rPr lang="en-US" dirty="0" smtClean="0"/>
              <a:t> = </a:t>
            </a:r>
            <a:r>
              <a:rPr lang="en-US" b="1" dirty="0" err="1" smtClean="0"/>
              <a:t>g</a:t>
            </a:r>
            <a:r>
              <a:rPr lang="en-US" dirty="0" smtClean="0"/>
              <a:t>.</a:t>
            </a:r>
          </a:p>
          <a:p>
            <a:r>
              <a:rPr lang="en-US" dirty="0" smtClean="0"/>
              <a:t>In short, </a:t>
            </a:r>
            <a:r>
              <a:rPr lang="en-US" b="1" dirty="0" smtClean="0"/>
              <a:t>W </a:t>
            </a:r>
            <a:r>
              <a:rPr lang="en-US" dirty="0" smtClean="0"/>
              <a:t>= m</a:t>
            </a:r>
            <a:r>
              <a:rPr lang="en-US" b="1" dirty="0" smtClean="0"/>
              <a:t>g</a:t>
            </a:r>
            <a:endParaRPr lang="en-US" b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Newton’s Third Law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If object A exerts a force </a:t>
            </a:r>
            <a:r>
              <a:rPr lang="en-US" b="1" dirty="0" smtClean="0"/>
              <a:t>F</a:t>
            </a:r>
            <a:r>
              <a:rPr lang="en-US" baseline="-25000" dirty="0" smtClean="0"/>
              <a:t>AB</a:t>
            </a:r>
            <a:r>
              <a:rPr lang="en-US" dirty="0" smtClean="0"/>
              <a:t> on an object B, then object B exerts a force </a:t>
            </a:r>
            <a:r>
              <a:rPr lang="en-US" b="1" dirty="0" smtClean="0"/>
              <a:t>F</a:t>
            </a:r>
            <a:r>
              <a:rPr lang="en-US" baseline="-25000" dirty="0" smtClean="0"/>
              <a:t>BA</a:t>
            </a:r>
            <a:r>
              <a:rPr lang="en-US" dirty="0" smtClean="0"/>
              <a:t> on object A such that </a:t>
            </a:r>
            <a:r>
              <a:rPr lang="en-US" b="1" dirty="0" smtClean="0"/>
              <a:t>F</a:t>
            </a:r>
            <a:r>
              <a:rPr lang="en-US" baseline="-25000" dirty="0" smtClean="0"/>
              <a:t>AB </a:t>
            </a:r>
            <a:r>
              <a:rPr lang="en-US" dirty="0" smtClean="0"/>
              <a:t>= -</a:t>
            </a:r>
            <a:r>
              <a:rPr lang="en-US" b="1" dirty="0" smtClean="0"/>
              <a:t>F</a:t>
            </a:r>
            <a:r>
              <a:rPr lang="en-US" baseline="-25000" dirty="0" smtClean="0"/>
              <a:t>BA</a:t>
            </a:r>
            <a:r>
              <a:rPr lang="en-US" dirty="0" smtClean="0"/>
              <a:t>.</a:t>
            </a:r>
          </a:p>
          <a:p>
            <a:r>
              <a:rPr lang="en-US" dirty="0" smtClean="0"/>
              <a:t>If an object is not accelerating, then </a:t>
            </a:r>
            <a:r>
              <a:rPr lang="en-US" b="1" dirty="0" smtClean="0"/>
              <a:t>F</a:t>
            </a:r>
            <a:r>
              <a:rPr lang="en-US" baseline="-25000" dirty="0" smtClean="0"/>
              <a:t>AB </a:t>
            </a:r>
            <a:r>
              <a:rPr lang="en-US" dirty="0" smtClean="0"/>
              <a:t>= -</a:t>
            </a:r>
            <a:r>
              <a:rPr lang="en-US" b="1" dirty="0" smtClean="0"/>
              <a:t>F</a:t>
            </a:r>
            <a:r>
              <a:rPr lang="en-US" baseline="-25000" dirty="0" smtClean="0"/>
              <a:t>BA </a:t>
            </a:r>
            <a:r>
              <a:rPr lang="en-US" dirty="0" smtClean="0"/>
              <a:t>and the sum of forces (vectors) equals zero.</a:t>
            </a:r>
          </a:p>
          <a:p>
            <a:r>
              <a:rPr lang="en-US" dirty="0" smtClean="0"/>
              <a:t>An object can accelerate only if the vector sum of forces acting on it does not equal zero. </a:t>
            </a:r>
          </a:p>
          <a:p>
            <a:r>
              <a:rPr lang="en-US" dirty="0" smtClean="0"/>
              <a:t>If Newton’s third law is correct, how is it possible to for anyone to win a tug-of-war?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Reprise: Inertia &amp; Momentum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Newton’s First Law </a:t>
            </a:r>
            <a:r>
              <a:rPr lang="mr-IN" dirty="0" smtClean="0"/>
              <a:t>–</a:t>
            </a:r>
            <a:r>
              <a:rPr lang="en-US" dirty="0" smtClean="0"/>
              <a:t> Law of Inertia (2 parts)</a:t>
            </a:r>
          </a:p>
          <a:p>
            <a:r>
              <a:rPr lang="en-US" dirty="0" smtClean="0"/>
              <a:t>Momentum, </a:t>
            </a:r>
            <a:r>
              <a:rPr lang="en-US" b="1" dirty="0" smtClean="0"/>
              <a:t>p</a:t>
            </a:r>
            <a:r>
              <a:rPr lang="en-US" dirty="0" smtClean="0"/>
              <a:t>, is a vector quantity associated with both mass (arbitrarily defined) &amp; velocity.</a:t>
            </a:r>
          </a:p>
          <a:p>
            <a:r>
              <a:rPr lang="en-US" b="1" dirty="0" err="1" smtClean="0"/>
              <a:t>p</a:t>
            </a:r>
            <a:r>
              <a:rPr lang="en-US" dirty="0" smtClean="0"/>
              <a:t> = </a:t>
            </a:r>
            <a:r>
              <a:rPr lang="en-US" dirty="0" err="1" smtClean="0"/>
              <a:t>m</a:t>
            </a:r>
            <a:r>
              <a:rPr lang="en-US" b="1" dirty="0" err="1" smtClean="0"/>
              <a:t>v</a:t>
            </a:r>
            <a:r>
              <a:rPr lang="en-US" dirty="0" smtClean="0"/>
              <a:t> (units typically kg*</a:t>
            </a:r>
            <a:r>
              <a:rPr lang="en-US" dirty="0" err="1" smtClean="0"/>
              <a:t>m/s</a:t>
            </a:r>
            <a:r>
              <a:rPr lang="en-US" dirty="0" smtClean="0"/>
              <a:t>)</a:t>
            </a:r>
          </a:p>
          <a:p>
            <a:r>
              <a:rPr lang="en-US" dirty="0" smtClean="0"/>
              <a:t>The momentum of an object at rest is 0.</a:t>
            </a:r>
          </a:p>
          <a:p>
            <a:r>
              <a:rPr lang="en-US" b="1" i="1" dirty="0" smtClean="0"/>
              <a:t>Inertia </a:t>
            </a:r>
            <a:r>
              <a:rPr lang="en-US" dirty="0" smtClean="0"/>
              <a:t>should not be confused with momentum; inertia is a body’s tendency to resist changes in motion; non-mathematical.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1849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Total Momentum is Conserved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Momentum before = momentum after (</a:t>
            </a:r>
            <a:r>
              <a:rPr lang="en-US" b="1" dirty="0" smtClean="0"/>
              <a:t>p</a:t>
            </a:r>
            <a:r>
              <a:rPr lang="en-US" baseline="-25000" dirty="0" smtClean="0"/>
              <a:t>i </a:t>
            </a:r>
            <a:r>
              <a:rPr lang="en-US" dirty="0" smtClean="0"/>
              <a:t>= </a:t>
            </a:r>
            <a:r>
              <a:rPr lang="en-US" b="1" dirty="0" err="1" smtClean="0"/>
              <a:t>p</a:t>
            </a:r>
            <a:r>
              <a:rPr lang="en-US" baseline="-25000" dirty="0" err="1" smtClean="0"/>
              <a:t>f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Holds in explosions, collisions, and some +/</a:t>
            </a:r>
            <a:r>
              <a:rPr lang="en-US" b="1" dirty="0" smtClean="0"/>
              <a:t>-</a:t>
            </a:r>
            <a:r>
              <a:rPr lang="en-US" dirty="0" smtClean="0"/>
              <a:t> of mass</a:t>
            </a:r>
          </a:p>
          <a:p>
            <a:pPr lvl="1"/>
            <a:r>
              <a:rPr lang="en-US" dirty="0" smtClean="0"/>
              <a:t>Does not hold for falling bodies UNLESS Earth’s momentum is taken into account</a:t>
            </a:r>
          </a:p>
          <a:p>
            <a:r>
              <a:rPr lang="en-US" dirty="0" smtClean="0"/>
              <a:t>Examples of momentum conservation:</a:t>
            </a:r>
          </a:p>
          <a:p>
            <a:pPr lvl="1"/>
            <a:r>
              <a:rPr lang="en-US" dirty="0" smtClean="0"/>
              <a:t>Recoil of a rifle or handgun.</a:t>
            </a:r>
          </a:p>
          <a:p>
            <a:pPr lvl="1"/>
            <a:r>
              <a:rPr lang="en-US" dirty="0" smtClean="0"/>
              <a:t>Dropping mass on a moving cart.</a:t>
            </a:r>
          </a:p>
          <a:p>
            <a:pPr lvl="1"/>
            <a:r>
              <a:rPr lang="en-US" dirty="0" smtClean="0"/>
              <a:t>Ice skaters pushing off one another.</a:t>
            </a:r>
          </a:p>
          <a:p>
            <a:pPr lvl="1"/>
            <a:r>
              <a:rPr lang="en-US" dirty="0" smtClean="0"/>
              <a:t>Astronaut pushing off a space ship.</a:t>
            </a:r>
          </a:p>
          <a:p>
            <a:pPr lvl="1"/>
            <a:r>
              <a:rPr lang="en-US" dirty="0" smtClean="0"/>
              <a:t>Rocket in flight.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046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Conservation of Momentum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Demonstration: the total momentum of an isolated system is conserved. That is, </a:t>
            </a:r>
            <a:r>
              <a:rPr lang="en-US" b="1" dirty="0" smtClean="0"/>
              <a:t>p</a:t>
            </a:r>
            <a:r>
              <a:rPr lang="en-US" baseline="-25000" dirty="0" smtClean="0"/>
              <a:t>i</a:t>
            </a:r>
            <a:r>
              <a:rPr lang="en-US" dirty="0" smtClean="0"/>
              <a:t> = </a:t>
            </a:r>
            <a:r>
              <a:rPr lang="en-US" b="1" dirty="0" err="1" smtClean="0"/>
              <a:t>p</a:t>
            </a:r>
            <a:r>
              <a:rPr lang="en-US" baseline="-25000" dirty="0" err="1" smtClean="0"/>
              <a:t>f</a:t>
            </a:r>
            <a:r>
              <a:rPr lang="en-US" baseline="-25000" dirty="0" smtClean="0"/>
              <a:t> </a:t>
            </a:r>
            <a:r>
              <a:rPr lang="en-US" dirty="0" smtClean="0"/>
              <a:t>if and only if we have an “isolated system” – no unbalanced outside forces.</a:t>
            </a:r>
          </a:p>
          <a:p>
            <a:r>
              <a:rPr lang="en-US" dirty="0" smtClean="0"/>
              <a:t>Example 1 – the collision of carts</a:t>
            </a:r>
          </a:p>
          <a:p>
            <a:r>
              <a:rPr lang="en-US" dirty="0" smtClean="0"/>
              <a:t>Example 2 – the “explosion” of carts</a:t>
            </a:r>
          </a:p>
          <a:p>
            <a:r>
              <a:rPr lang="en-US" dirty="0" smtClean="0"/>
              <a:t>Example problems…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Problem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en-US" dirty="0" smtClean="0"/>
              <a:t>A truck with a mass of 3,000kg and a velocity of +20m/s collides head on with a car of 1,500kg mass and a velocity of -20m/s. If the vehicles stick together, what is the resulting motion of the pair?</a:t>
            </a:r>
          </a:p>
          <a:p>
            <a:r>
              <a:rPr lang="en-US" dirty="0" smtClean="0"/>
              <a:t>Solve using conservation of momentum; that is, </a:t>
            </a:r>
            <a:r>
              <a:rPr lang="en-US" b="1" dirty="0" smtClean="0"/>
              <a:t>p</a:t>
            </a:r>
            <a:r>
              <a:rPr lang="en-US" baseline="-25000" dirty="0" smtClean="0"/>
              <a:t>i</a:t>
            </a:r>
            <a:r>
              <a:rPr lang="en-US" dirty="0" smtClean="0"/>
              <a:t> = </a:t>
            </a:r>
            <a:r>
              <a:rPr lang="en-US" b="1" dirty="0" smtClean="0"/>
              <a:t>p</a:t>
            </a:r>
            <a:r>
              <a:rPr lang="en-US" baseline="-25000" dirty="0" smtClean="0"/>
              <a:t>f</a:t>
            </a:r>
            <a:r>
              <a:rPr lang="en-US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Problem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train car (mass 11,200kg) is moving along at a speed of +2m/s. </a:t>
            </a:r>
            <a:r>
              <a:rPr lang="en-US" smtClean="0"/>
              <a:t>A </a:t>
            </a:r>
            <a:r>
              <a:rPr lang="en-US" dirty="0" smtClean="0"/>
              <a:t>5,000kg mass of coal with no horizontal motion is dropped into the hopper of the train car. What is the resulting motion of the train car now loaded with coal?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Second Law of 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a.k.a. Newton’s Second Law</a:t>
            </a:r>
          </a:p>
          <a:p>
            <a:r>
              <a:rPr lang="en-US" dirty="0" smtClean="0"/>
              <a:t>The net instantaneous force acting on an object is precisely the instantaneous change of its momentum per unit time. In symbols, the second law can be written as </a:t>
            </a:r>
            <a:r>
              <a:rPr lang="en-US" b="1" dirty="0" smtClean="0"/>
              <a:t>F</a:t>
            </a:r>
            <a:r>
              <a:rPr lang="en-US" dirty="0" smtClean="0"/>
              <a:t> = </a:t>
            </a:r>
            <a:r>
              <a:rPr lang="en-US" dirty="0" err="1" smtClean="0"/>
              <a:t>Δ</a:t>
            </a:r>
            <a:r>
              <a:rPr lang="en-US" b="1" dirty="0" err="1" smtClean="0"/>
              <a:t>p</a:t>
            </a:r>
            <a:r>
              <a:rPr lang="en-US" dirty="0" err="1" smtClean="0"/>
              <a:t>/Δt</a:t>
            </a:r>
            <a:r>
              <a:rPr lang="en-US" dirty="0" smtClean="0"/>
              <a:t> with </a:t>
            </a:r>
            <a:r>
              <a:rPr lang="en-US" dirty="0" err="1" smtClean="0"/>
              <a:t>Δt</a:t>
            </a:r>
            <a:r>
              <a:rPr lang="en-US" dirty="0" smtClean="0"/>
              <a:t> very small.</a:t>
            </a:r>
          </a:p>
          <a:p>
            <a:r>
              <a:rPr lang="en-US" dirty="0" smtClean="0"/>
              <a:t>Note that </a:t>
            </a:r>
            <a:r>
              <a:rPr lang="en-US" b="1" dirty="0" smtClean="0"/>
              <a:t>F</a:t>
            </a:r>
            <a:r>
              <a:rPr lang="en-US" dirty="0" smtClean="0"/>
              <a:t> and </a:t>
            </a:r>
            <a:r>
              <a:rPr lang="en-US" dirty="0" err="1" smtClean="0"/>
              <a:t>Δ</a:t>
            </a:r>
            <a:r>
              <a:rPr lang="en-US" b="1" dirty="0" err="1" smtClean="0"/>
              <a:t>p</a:t>
            </a:r>
            <a:r>
              <a:rPr lang="en-US" dirty="0" smtClean="0"/>
              <a:t> are vectors.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Newton’s Second Law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Experience:</a:t>
            </a:r>
          </a:p>
          <a:p>
            <a:pPr lvl="1"/>
            <a:r>
              <a:rPr lang="en-US" sz="2600" dirty="0" smtClean="0"/>
              <a:t>Acceleration as a function of force (constant mass system)</a:t>
            </a:r>
          </a:p>
          <a:p>
            <a:pPr lvl="1"/>
            <a:r>
              <a:rPr lang="en-US" sz="2600" dirty="0" smtClean="0"/>
              <a:t>Acceleration as a function of mass (constant force system)</a:t>
            </a:r>
          </a:p>
          <a:p>
            <a:r>
              <a:rPr lang="en-US" dirty="0" smtClean="0"/>
              <a:t>Demonstration:</a:t>
            </a:r>
          </a:p>
          <a:p>
            <a:pPr lvl="1"/>
            <a:r>
              <a:rPr lang="en-US" sz="2600" b="1" dirty="0" smtClean="0"/>
              <a:t>a</a:t>
            </a:r>
            <a:r>
              <a:rPr lang="en-US" sz="2600" dirty="0" smtClean="0"/>
              <a:t> is proportional to </a:t>
            </a:r>
            <a:r>
              <a:rPr lang="en-US" sz="2600" b="1" dirty="0" smtClean="0"/>
              <a:t>F</a:t>
            </a:r>
          </a:p>
          <a:p>
            <a:pPr lvl="1"/>
            <a:r>
              <a:rPr lang="en-US" sz="2600" b="1" dirty="0" smtClean="0"/>
              <a:t>a</a:t>
            </a:r>
            <a:r>
              <a:rPr lang="en-US" sz="2600" dirty="0" smtClean="0"/>
              <a:t> is inversely proportional to </a:t>
            </a:r>
            <a:r>
              <a:rPr lang="en-US" sz="2600" dirty="0" err="1" smtClean="0"/>
              <a:t>m</a:t>
            </a:r>
            <a:endParaRPr lang="en-US" sz="2600" dirty="0" smtClean="0"/>
          </a:p>
          <a:p>
            <a:r>
              <a:rPr lang="en-US" dirty="0" smtClean="0"/>
              <a:t>Conclusion: </a:t>
            </a:r>
            <a:r>
              <a:rPr lang="en-US" b="1" dirty="0" smtClean="0"/>
              <a:t>F</a:t>
            </a:r>
            <a:r>
              <a:rPr lang="en-US" dirty="0" smtClean="0"/>
              <a:t> = </a:t>
            </a:r>
            <a:r>
              <a:rPr lang="en-US" dirty="0" err="1" smtClean="0"/>
              <a:t>km</a:t>
            </a:r>
            <a:r>
              <a:rPr lang="en-US" b="1" dirty="0" err="1" smtClean="0"/>
              <a:t>a</a:t>
            </a:r>
            <a:r>
              <a:rPr lang="en-US" dirty="0" smtClean="0"/>
              <a:t>; k = 1 if </a:t>
            </a:r>
            <a:r>
              <a:rPr lang="en-US" b="1" dirty="0" smtClean="0"/>
              <a:t>F</a:t>
            </a:r>
            <a:r>
              <a:rPr lang="en-US" dirty="0" smtClean="0"/>
              <a:t> is defined properly.</a:t>
            </a:r>
          </a:p>
          <a:p>
            <a:r>
              <a:rPr lang="en-US" b="1" dirty="0" smtClean="0"/>
              <a:t>F</a:t>
            </a:r>
            <a:r>
              <a:rPr lang="en-US" dirty="0" smtClean="0"/>
              <a:t> is defined in terms of a newton, N = kg*m/s</a:t>
            </a:r>
            <a:r>
              <a:rPr lang="en-US" baseline="30000" dirty="0" smtClean="0"/>
              <a:t>2</a:t>
            </a:r>
          </a:p>
          <a:p>
            <a:pPr lvl="1"/>
            <a:r>
              <a:rPr lang="en-US" sz="2600" dirty="0" smtClean="0"/>
              <a:t>1 N is the weight of a small apple </a:t>
            </a:r>
            <a:r>
              <a:rPr lang="en-US" sz="2600" smtClean="0"/>
              <a:t>approximately (~3.60 </a:t>
            </a:r>
            <a:r>
              <a:rPr lang="en-US" sz="2600" dirty="0" smtClean="0"/>
              <a:t>oz.)</a:t>
            </a:r>
          </a:p>
        </p:txBody>
      </p:sp>
    </p:spTree>
    <p:extLst>
      <p:ext uri="{BB962C8B-B14F-4D97-AF65-F5344CB8AC3E}">
        <p14:creationId xmlns:p14="http://schemas.microsoft.com/office/powerpoint/2010/main" val="4153594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Second Law Reprise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200"/>
            <a:ext cx="8372007" cy="4525963"/>
          </a:xfrm>
        </p:spPr>
        <p:txBody>
          <a:bodyPr>
            <a:normAutofit fontScale="92500"/>
          </a:bodyPr>
          <a:lstStyle/>
          <a:p>
            <a:r>
              <a:rPr lang="en-US" b="1" dirty="0" smtClean="0"/>
              <a:t>F</a:t>
            </a:r>
            <a:r>
              <a:rPr lang="en-US" dirty="0" smtClean="0"/>
              <a:t> = </a:t>
            </a:r>
            <a:r>
              <a:rPr lang="en-US" dirty="0" err="1" smtClean="0"/>
              <a:t>Δ</a:t>
            </a:r>
            <a:r>
              <a:rPr lang="en-US" b="1" dirty="0" err="1" smtClean="0"/>
              <a:t>p</a:t>
            </a:r>
            <a:r>
              <a:rPr lang="en-US" dirty="0" err="1" smtClean="0"/>
              <a:t>/Δt</a:t>
            </a:r>
            <a:endParaRPr lang="en-US" dirty="0" smtClean="0"/>
          </a:p>
          <a:p>
            <a:r>
              <a:rPr lang="en-US" b="1" dirty="0" smtClean="0"/>
              <a:t>F</a:t>
            </a:r>
            <a:r>
              <a:rPr lang="en-US" dirty="0" smtClean="0"/>
              <a:t> = </a:t>
            </a:r>
            <a:r>
              <a:rPr lang="en-US" dirty="0" err="1" smtClean="0"/>
              <a:t>Δm</a:t>
            </a:r>
            <a:r>
              <a:rPr lang="en-US" b="1" dirty="0" err="1" smtClean="0"/>
              <a:t>v</a:t>
            </a:r>
            <a:r>
              <a:rPr lang="en-US" dirty="0" err="1" smtClean="0"/>
              <a:t>/Δt</a:t>
            </a:r>
            <a:endParaRPr lang="en-US" dirty="0" smtClean="0"/>
          </a:p>
          <a:p>
            <a:r>
              <a:rPr lang="en-US" b="1" dirty="0" smtClean="0"/>
              <a:t>F</a:t>
            </a:r>
            <a:r>
              <a:rPr lang="en-US" dirty="0" smtClean="0"/>
              <a:t> = </a:t>
            </a:r>
            <a:r>
              <a:rPr lang="en-US" dirty="0" err="1" smtClean="0"/>
              <a:t>mΔ</a:t>
            </a:r>
            <a:r>
              <a:rPr lang="en-US" b="1" dirty="0" err="1" smtClean="0"/>
              <a:t>v</a:t>
            </a:r>
            <a:r>
              <a:rPr lang="en-US" dirty="0" smtClean="0"/>
              <a:t>/</a:t>
            </a:r>
            <a:r>
              <a:rPr lang="en-US" dirty="0" err="1" smtClean="0"/>
              <a:t>Δt</a:t>
            </a:r>
            <a:r>
              <a:rPr lang="en-US" dirty="0" smtClean="0"/>
              <a:t> (constant mass system, no rockets!)</a:t>
            </a:r>
          </a:p>
          <a:p>
            <a:r>
              <a:rPr lang="en-US" b="1" dirty="0"/>
              <a:t>F</a:t>
            </a:r>
            <a:r>
              <a:rPr lang="en-US" dirty="0"/>
              <a:t> = m</a:t>
            </a:r>
            <a:r>
              <a:rPr lang="en-US" b="1" dirty="0"/>
              <a:t>a</a:t>
            </a:r>
            <a:r>
              <a:rPr lang="en-US" dirty="0"/>
              <a:t> </a:t>
            </a:r>
            <a:r>
              <a:rPr lang="en-US" i="1" dirty="0">
                <a:solidFill>
                  <a:srgbClr val="FF0000"/>
                </a:solidFill>
              </a:rPr>
              <a:t>as well as </a:t>
            </a:r>
            <a:r>
              <a:rPr lang="en-US" b="1" dirty="0" err="1"/>
              <a:t>F</a:t>
            </a:r>
            <a:r>
              <a:rPr lang="en-US" dirty="0" err="1"/>
              <a:t>Δt</a:t>
            </a:r>
            <a:r>
              <a:rPr lang="en-US" dirty="0"/>
              <a:t> = </a:t>
            </a:r>
            <a:r>
              <a:rPr lang="en-US" dirty="0" err="1"/>
              <a:t>mΔ</a:t>
            </a:r>
            <a:r>
              <a:rPr lang="en-US" b="1" dirty="0" err="1"/>
              <a:t>v</a:t>
            </a:r>
            <a:r>
              <a:rPr lang="en-US" b="1" dirty="0"/>
              <a:t> </a:t>
            </a:r>
            <a:r>
              <a:rPr lang="en-US" dirty="0"/>
              <a:t>(impulse-momentum)</a:t>
            </a:r>
          </a:p>
          <a:p>
            <a:r>
              <a:rPr lang="en-US" b="1" dirty="0"/>
              <a:t>F, v,</a:t>
            </a:r>
            <a:r>
              <a:rPr lang="en-US" dirty="0"/>
              <a:t> and </a:t>
            </a:r>
            <a:r>
              <a:rPr lang="en-US" b="1" dirty="0"/>
              <a:t>a</a:t>
            </a:r>
            <a:r>
              <a:rPr lang="en-US" dirty="0"/>
              <a:t> are all vectors; m is a scalar.</a:t>
            </a:r>
          </a:p>
          <a:p>
            <a:r>
              <a:rPr lang="en-US" dirty="0" smtClean="0"/>
              <a:t>The </a:t>
            </a:r>
            <a:r>
              <a:rPr lang="en-US" dirty="0" smtClean="0"/>
              <a:t>sum of forces acting on a body produce an acceleration inversely proportional to mass.</a:t>
            </a:r>
          </a:p>
          <a:p>
            <a:r>
              <a:rPr lang="en-US" dirty="0" smtClean="0"/>
              <a:t>Σ</a:t>
            </a:r>
            <a:r>
              <a:rPr lang="en-US" b="1" dirty="0" smtClean="0"/>
              <a:t>F</a:t>
            </a:r>
            <a:r>
              <a:rPr lang="en-US" dirty="0" smtClean="0"/>
              <a:t>=m</a:t>
            </a:r>
            <a:r>
              <a:rPr lang="en-US" b="1" dirty="0" smtClean="0"/>
              <a:t>a</a:t>
            </a:r>
            <a:r>
              <a:rPr lang="en-US" dirty="0" smtClean="0"/>
              <a:t> (where </a:t>
            </a:r>
            <a:r>
              <a:rPr lang="en-US" b="1" dirty="0" smtClean="0"/>
              <a:t>F</a:t>
            </a:r>
            <a:r>
              <a:rPr lang="en-US" dirty="0" smtClean="0"/>
              <a:t> is expressed in Newtons)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768</Words>
  <Application>Microsoft Macintosh PowerPoint</Application>
  <PresentationFormat>On-screen Show (4:3)</PresentationFormat>
  <Paragraphs>61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Mangal</vt:lpstr>
      <vt:lpstr>Office Theme</vt:lpstr>
      <vt:lpstr>Dynamics: Cause of Motion</vt:lpstr>
      <vt:lpstr>Reprise: Inertia &amp; Momentum</vt:lpstr>
      <vt:lpstr>Total Momentum is Conserved</vt:lpstr>
      <vt:lpstr>Conservation of Momentum</vt:lpstr>
      <vt:lpstr>Example Problem 1</vt:lpstr>
      <vt:lpstr>Example Problem 2</vt:lpstr>
      <vt:lpstr>The Second Law of Motion</vt:lpstr>
      <vt:lpstr>Newton’s Second Law</vt:lpstr>
      <vt:lpstr>Second Law Reprise</vt:lpstr>
      <vt:lpstr>2nd Law Problem – Examples</vt:lpstr>
      <vt:lpstr>More Examples of Newton’s 2nd Law</vt:lpstr>
      <vt:lpstr>Newton’s Third Law</vt:lpstr>
    </vt:vector>
  </TitlesOfParts>
  <Company>Illinois State University</Company>
  <LinksUpToDate>false</LinksUpToDate>
  <SharedDoc>false</SharedDoc>
  <HyperlinksChanged>false</HyperlinksChanged>
  <AppVersion>15.0038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Dynamics: Cause of Motion</dc:title>
  <dc:creator>Carl Wenning</dc:creator>
  <cp:lastModifiedBy>Wenning, Carl</cp:lastModifiedBy>
  <cp:revision>43</cp:revision>
  <dcterms:created xsi:type="dcterms:W3CDTF">2014-02-27T13:51:42Z</dcterms:created>
  <dcterms:modified xsi:type="dcterms:W3CDTF">2017-09-27T15:22:40Z</dcterms:modified>
</cp:coreProperties>
</file>