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71" r:id="rId5"/>
    <p:sldId id="270" r:id="rId6"/>
    <p:sldId id="269" r:id="rId7"/>
    <p:sldId id="272" r:id="rId8"/>
    <p:sldId id="261" r:id="rId9"/>
    <p:sldId id="265" r:id="rId10"/>
    <p:sldId id="266" r:id="rId11"/>
    <p:sldId id="267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4A8C-8B00-D14D-9353-5ACCF7CA5B0D}" type="datetimeFigureOut">
              <a:rPr lang="en-US" smtClean="0"/>
              <a:pPr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 &amp; Energy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E.C. Problems #1 &amp;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bullet is shot upward from with an initial speed of 55m/s. How high does it go? Assume absence of friction.</a:t>
            </a:r>
          </a:p>
          <a:p>
            <a:r>
              <a:rPr lang="en-US" dirty="0" smtClean="0"/>
              <a:t>#1: Which equation of motion (1-4) can be used to directly solve the problem?</a:t>
            </a:r>
          </a:p>
          <a:p>
            <a:r>
              <a:rPr lang="en-US" dirty="0" smtClean="0"/>
              <a:t>#2: What specific equation can be used to solve the problem based on conservation of energy?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23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E.C. Problems #3 </a:t>
            </a:r>
            <a:r>
              <a:rPr lang="en-US" dirty="0"/>
              <a:t>&amp;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0.005kg bullet moving horizontally with a speed of 330m/s hits a wooden block with a mass of 2.3kg that is suspended like a pendulum but with two strings. The bullet become embedded in the wood.</a:t>
            </a:r>
          </a:p>
          <a:p>
            <a:r>
              <a:rPr lang="en-US" dirty="0" smtClean="0"/>
              <a:t>#3: What is the speed of the block right after the bullet becomes embedded in it?</a:t>
            </a:r>
          </a:p>
          <a:p>
            <a:r>
              <a:rPr lang="en-US" dirty="0" smtClean="0"/>
              <a:t>#4: How high </a:t>
            </a:r>
            <a:r>
              <a:rPr lang="en-US" smtClean="0"/>
              <a:t>do the block </a:t>
            </a:r>
            <a:r>
              <a:rPr lang="en-US" dirty="0" smtClean="0"/>
              <a:t>&amp; bullet go?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314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E.C. Problems </a:t>
            </a:r>
            <a:r>
              <a:rPr lang="en-US" dirty="0" smtClean="0"/>
              <a:t>#5 </a:t>
            </a:r>
            <a:r>
              <a:rPr lang="en-US" dirty="0"/>
              <a:t>&amp;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15kg box is slid along a horizontal metal surface where </a:t>
            </a:r>
            <a:r>
              <a:rPr lang="en-US" dirty="0" err="1" smtClean="0"/>
              <a:t>μ</a:t>
            </a:r>
            <a:r>
              <a:rPr lang="en-US" dirty="0" smtClean="0"/>
              <a:t> = 0.18. </a:t>
            </a:r>
          </a:p>
          <a:p>
            <a:r>
              <a:rPr lang="en-US" dirty="0" smtClean="0"/>
              <a:t>#5: If the box’s initial speed was 3.1 m/s, how far will it slide before stopping?</a:t>
            </a:r>
          </a:p>
          <a:p>
            <a:r>
              <a:rPr lang="en-US" dirty="0" smtClean="0"/>
              <a:t>#6: Does the distance that any of the same type of box will slide upon the same surface  (</a:t>
            </a:r>
            <a:r>
              <a:rPr lang="en-US" dirty="0" err="1"/>
              <a:t>μ</a:t>
            </a:r>
            <a:r>
              <a:rPr lang="en-US" dirty="0"/>
              <a:t> = </a:t>
            </a:r>
            <a:r>
              <a:rPr lang="en-US" dirty="0" smtClean="0"/>
              <a:t>0.18) depend upon </a:t>
            </a:r>
            <a:r>
              <a:rPr lang="en-US" smtClean="0"/>
              <a:t>its weight? </a:t>
            </a:r>
            <a:r>
              <a:rPr lang="en-US" dirty="0" smtClean="0"/>
              <a:t>(Y/N)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8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is done only when energy is expended.</a:t>
            </a:r>
          </a:p>
          <a:p>
            <a:r>
              <a:rPr lang="en-US" dirty="0" smtClean="0"/>
              <a:t>Physical work not same as physiological work.</a:t>
            </a:r>
          </a:p>
          <a:p>
            <a:r>
              <a:rPr lang="en-US" dirty="0" smtClean="0"/>
              <a:t>Work is defined as force times distance, </a:t>
            </a:r>
            <a:r>
              <a:rPr lang="en-US" dirty="0" err="1" smtClean="0"/>
              <a:t>FΔd</a:t>
            </a:r>
            <a:endParaRPr lang="en-US" dirty="0" smtClean="0"/>
          </a:p>
          <a:p>
            <a:r>
              <a:rPr lang="en-US" dirty="0" smtClean="0"/>
              <a:t>Work causes a change in the energy of a body </a:t>
            </a:r>
            <a:r>
              <a:rPr lang="en-US" sz="2600" dirty="0" smtClean="0">
                <a:solidFill>
                  <a:srgbClr val="FF0000"/>
                </a:solidFill>
              </a:rPr>
              <a:t>(as well as its momentum, but not proportionately so).</a:t>
            </a:r>
          </a:p>
          <a:p>
            <a:r>
              <a:rPr lang="en-US" dirty="0" err="1" smtClean="0"/>
              <a:t>FΔd</a:t>
            </a:r>
            <a:r>
              <a:rPr lang="en-US" dirty="0" smtClean="0"/>
              <a:t> = ΔE (work-energy theorem)</a:t>
            </a:r>
          </a:p>
          <a:p>
            <a:r>
              <a:rPr lang="en-US" dirty="0" err="1" smtClean="0"/>
              <a:t>FΔt</a:t>
            </a:r>
            <a:r>
              <a:rPr lang="en-US" dirty="0" smtClean="0"/>
              <a:t> = </a:t>
            </a:r>
            <a:r>
              <a:rPr lang="en-US" dirty="0" err="1" smtClean="0"/>
              <a:t>mΔv</a:t>
            </a:r>
            <a:r>
              <a:rPr lang="en-US" dirty="0" smtClean="0"/>
              <a:t> (impulse-momentum theorem)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Gravitational potential energy, </a:t>
            </a:r>
            <a:r>
              <a:rPr lang="en-US" dirty="0" err="1" smtClean="0"/>
              <a:t>PE</a:t>
            </a:r>
            <a:r>
              <a:rPr lang="en-US" baseline="-25000" dirty="0" err="1" smtClean="0"/>
              <a:t>g</a:t>
            </a:r>
            <a:endParaRPr lang="en-US" baseline="-25000" dirty="0" smtClean="0"/>
          </a:p>
          <a:p>
            <a:pPr lvl="1"/>
            <a:r>
              <a:rPr lang="en-US" dirty="0" err="1" smtClean="0"/>
              <a:t>mgh</a:t>
            </a:r>
            <a:r>
              <a:rPr lang="en-US" dirty="0" smtClean="0"/>
              <a:t> (force x distance in vertical direction)</a:t>
            </a:r>
          </a:p>
          <a:p>
            <a:r>
              <a:rPr lang="en-US" dirty="0" smtClean="0"/>
              <a:t>Kinetic Energy, </a:t>
            </a:r>
            <a:r>
              <a:rPr lang="en-US" dirty="0" smtClean="0"/>
              <a:t>KE</a:t>
            </a:r>
            <a:endParaRPr lang="en-US" baseline="-25000" dirty="0" smtClean="0"/>
          </a:p>
          <a:p>
            <a:pPr lvl="1"/>
            <a:r>
              <a:rPr lang="en-US" dirty="0" smtClean="0"/>
              <a:t>(½)mv</a:t>
            </a:r>
            <a:r>
              <a:rPr lang="en-US" baseline="30000" dirty="0" smtClean="0"/>
              <a:t>2 </a:t>
            </a:r>
            <a:r>
              <a:rPr lang="en-US" dirty="0" smtClean="0"/>
              <a:t>(</a:t>
            </a:r>
            <a:r>
              <a:rPr lang="en-US" dirty="0" smtClean="0"/>
              <a:t>Thos. </a:t>
            </a:r>
            <a:r>
              <a:rPr lang="en-US" dirty="0" smtClean="0"/>
              <a:t>Young’s 1801 experiment)</a:t>
            </a:r>
          </a:p>
          <a:p>
            <a:r>
              <a:rPr lang="en-US" dirty="0" smtClean="0"/>
              <a:t>Elastic potential </a:t>
            </a:r>
            <a:r>
              <a:rPr lang="en-US" dirty="0" smtClean="0"/>
              <a:t>energy in a spring, PE</a:t>
            </a:r>
            <a:r>
              <a:rPr lang="en-US" baseline="-25000" dirty="0" smtClean="0"/>
              <a:t>s</a:t>
            </a:r>
            <a:endParaRPr lang="en-US" baseline="-25000" dirty="0" smtClean="0"/>
          </a:p>
          <a:p>
            <a:pPr lvl="1"/>
            <a:r>
              <a:rPr lang="en-US" dirty="0" smtClean="0"/>
              <a:t> (½)k(</a:t>
            </a:r>
            <a:r>
              <a:rPr lang="en-US" dirty="0" err="1" smtClean="0"/>
              <a:t>Δd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where k is the spring constant that has units of F/</a:t>
            </a:r>
            <a:r>
              <a:rPr lang="en-US" dirty="0" err="1" smtClean="0"/>
              <a:t>Δd</a:t>
            </a:r>
            <a:r>
              <a:rPr lang="en-US" dirty="0" smtClean="0"/>
              <a:t> (area under force-displacement graph gives F = </a:t>
            </a:r>
            <a:r>
              <a:rPr lang="en-US" dirty="0" err="1" smtClean="0"/>
              <a:t>kΔd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he unit </a:t>
            </a:r>
            <a:r>
              <a:rPr lang="en-US" dirty="0"/>
              <a:t>of </a:t>
            </a:r>
            <a:r>
              <a:rPr lang="en-US" dirty="0" smtClean="0"/>
              <a:t>energy is </a:t>
            </a:r>
            <a:r>
              <a:rPr lang="en-US" dirty="0"/>
              <a:t>the Joule </a:t>
            </a:r>
            <a:r>
              <a:rPr lang="en-US" dirty="0" smtClean="0"/>
              <a:t>(J = Nm)</a:t>
            </a:r>
          </a:p>
          <a:p>
            <a:r>
              <a:rPr lang="en-US" dirty="0" smtClean="0"/>
              <a:t>Energy is </a:t>
            </a:r>
            <a:r>
              <a:rPr lang="en-US" u="sng" dirty="0" smtClean="0"/>
              <a:t>ALWAYS</a:t>
            </a:r>
            <a:r>
              <a:rPr lang="en-US" dirty="0" smtClean="0"/>
              <a:t> conserved, but not in ways readily accounted for.</a:t>
            </a:r>
          </a:p>
          <a:p>
            <a:r>
              <a:rPr lang="en-US" dirty="0" smtClean="0"/>
              <a:t>We can use conservation of energy </a:t>
            </a:r>
            <a:r>
              <a:rPr lang="en-US" u="sng" dirty="0" smtClean="0"/>
              <a:t>only when energy is not dissipated </a:t>
            </a:r>
            <a:r>
              <a:rPr lang="en-US" dirty="0" smtClean="0"/>
              <a:t>into ways that are hard if not impossible to account for. </a:t>
            </a:r>
          </a:p>
          <a:p>
            <a:r>
              <a:rPr lang="en-US" dirty="0" smtClean="0"/>
              <a:t>Friction acting over a distance (</a:t>
            </a:r>
            <a:r>
              <a:rPr lang="en-US" dirty="0" err="1" smtClean="0"/>
              <a:t>F</a:t>
            </a:r>
            <a:r>
              <a:rPr lang="en-US" baseline="-25000" dirty="0" err="1" smtClean="0"/>
              <a:t>f</a:t>
            </a:r>
            <a:r>
              <a:rPr lang="en-US" dirty="0" err="1"/>
              <a:t>Δ</a:t>
            </a:r>
            <a:r>
              <a:rPr lang="en-US" dirty="0" err="1" smtClean="0"/>
              <a:t>d</a:t>
            </a:r>
            <a:r>
              <a:rPr lang="en-US" dirty="0" smtClean="0"/>
              <a:t>) is a force that removes energy from a moving object.</a:t>
            </a:r>
          </a:p>
          <a:p>
            <a:r>
              <a:rPr lang="en-US" dirty="0" smtClean="0"/>
              <a:t>Energy is not a vector, merely a scalar.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8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</a:t>
            </a:r>
            <a:r>
              <a:rPr lang="mr-IN" dirty="0" smtClean="0"/>
              <a:t>–</a:t>
            </a:r>
            <a:r>
              <a:rPr lang="en-US" dirty="0" smtClean="0"/>
              <a:t> Energy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Work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Energy theorem: W = ΔE = (E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aseline="-25000" dirty="0" err="1"/>
              <a:t>o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Like </a:t>
            </a:r>
            <a:r>
              <a:rPr lang="en-US" dirty="0"/>
              <a:t>momentum, mechanical energy is </a:t>
            </a:r>
            <a:r>
              <a:rPr lang="en-US" u="sng" dirty="0"/>
              <a:t>always</a:t>
            </a:r>
            <a:r>
              <a:rPr lang="en-US" dirty="0"/>
              <a:t> conserved. That is, </a:t>
            </a:r>
            <a:endParaRPr lang="en-US" dirty="0" smtClean="0"/>
          </a:p>
          <a:p>
            <a:pPr lvl="1"/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E</a:t>
            </a:r>
            <a:r>
              <a:rPr lang="en-US" baseline="-25000" dirty="0" err="1"/>
              <a:t>f</a:t>
            </a:r>
            <a:endParaRPr lang="en-US" baseline="-25000" dirty="0"/>
          </a:p>
          <a:p>
            <a:r>
              <a:rPr lang="en-US" dirty="0" smtClean="0"/>
              <a:t>It </a:t>
            </a:r>
            <a:r>
              <a:rPr lang="en-US" dirty="0"/>
              <a:t>is “meaningfully” conserved only in isolated systems or </a:t>
            </a:r>
            <a:r>
              <a:rPr lang="en-US" dirty="0" smtClean="0"/>
              <a:t>in perfectly </a:t>
            </a:r>
            <a:r>
              <a:rPr lang="en-US" dirty="0"/>
              <a:t>elastic collisions.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254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Elastic &amp; Inelastic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1967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Elastic collisions:</a:t>
            </a:r>
          </a:p>
          <a:p>
            <a:pPr lvl="1"/>
            <a:r>
              <a:rPr lang="en-US" dirty="0" smtClean="0"/>
              <a:t>Insignificant energy is lost to surrounding environment. </a:t>
            </a:r>
          </a:p>
          <a:p>
            <a:pPr lvl="1"/>
            <a:r>
              <a:rPr lang="en-US" dirty="0" smtClean="0"/>
              <a:t>Energy conserved in a way that is readily accountable.</a:t>
            </a:r>
          </a:p>
          <a:p>
            <a:pPr lvl="1"/>
            <a:r>
              <a:rPr lang="en-US" dirty="0" smtClean="0"/>
              <a:t>Collisions of atoms and billiard balls good examples.</a:t>
            </a:r>
          </a:p>
          <a:p>
            <a:r>
              <a:rPr lang="en-US" dirty="0" smtClean="0"/>
              <a:t>Inelastic collisions:</a:t>
            </a:r>
          </a:p>
          <a:p>
            <a:pPr lvl="1"/>
            <a:r>
              <a:rPr lang="en-US" dirty="0" smtClean="0"/>
              <a:t>Significant energy is lost to surrounding environment.</a:t>
            </a:r>
          </a:p>
          <a:p>
            <a:pPr lvl="1"/>
            <a:r>
              <a:rPr lang="en-US" dirty="0" smtClean="0"/>
              <a:t>Energy conserved, but not in a readily accountable way.</a:t>
            </a:r>
          </a:p>
          <a:p>
            <a:pPr lvl="1"/>
            <a:r>
              <a:rPr lang="en-US" dirty="0" smtClean="0"/>
              <a:t>Collisions of objects such as vehicles good examples.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3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 and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72007" cy="4525963"/>
          </a:xfrm>
        </p:spPr>
        <p:txBody>
          <a:bodyPr>
            <a:normAutofit/>
          </a:bodyPr>
          <a:lstStyle/>
          <a:p>
            <a:r>
              <a:rPr lang="en-US" dirty="0"/>
              <a:t>Friction and </a:t>
            </a:r>
            <a:r>
              <a:rPr lang="en-US" dirty="0" smtClean="0"/>
              <a:t>the work-energy principle</a:t>
            </a:r>
          </a:p>
          <a:p>
            <a:r>
              <a:rPr lang="en-US" dirty="0" smtClean="0"/>
              <a:t>Friction dissipates energy of a moving system</a:t>
            </a:r>
          </a:p>
          <a:p>
            <a:r>
              <a:rPr lang="en-US" dirty="0" smtClean="0"/>
              <a:t>Friction can do work on a moving body and therefore change its kinetic energy.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f</a:t>
            </a:r>
            <a:r>
              <a:rPr lang="en-US" dirty="0" err="1" smtClean="0"/>
              <a:t>Δd</a:t>
            </a:r>
            <a:r>
              <a:rPr lang="en-US" dirty="0" smtClean="0"/>
              <a:t> </a:t>
            </a:r>
            <a:r>
              <a:rPr lang="en-US" dirty="0"/>
              <a:t>= ΔE </a:t>
            </a:r>
            <a:endParaRPr lang="en-US" dirty="0" smtClean="0"/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f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μN</a:t>
            </a:r>
            <a:r>
              <a:rPr lang="en-US" dirty="0"/>
              <a:t> = </a:t>
            </a:r>
            <a:r>
              <a:rPr lang="en-US" dirty="0" smtClean="0"/>
              <a:t>-</a:t>
            </a:r>
            <a:r>
              <a:rPr lang="en-US" dirty="0" err="1" smtClean="0"/>
              <a:t>μmg</a:t>
            </a:r>
            <a:r>
              <a:rPr lang="en-US" dirty="0" smtClean="0"/>
              <a:t> (where </a:t>
            </a:r>
            <a:r>
              <a:rPr lang="en-US" dirty="0" err="1" smtClean="0"/>
              <a:t>μ</a:t>
            </a:r>
            <a:r>
              <a:rPr lang="en-US" dirty="0" smtClean="0"/>
              <a:t>= coefficient of friction)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 err="1"/>
              <a:t>F</a:t>
            </a:r>
            <a:r>
              <a:rPr lang="en-US" baseline="-25000" dirty="0" err="1"/>
              <a:t>f</a:t>
            </a:r>
            <a:r>
              <a:rPr lang="en-US" dirty="0"/>
              <a:t> generally acts to </a:t>
            </a:r>
            <a:r>
              <a:rPr lang="en-US" u="sng" dirty="0"/>
              <a:t>reduce</a:t>
            </a:r>
            <a:r>
              <a:rPr lang="en-US" dirty="0"/>
              <a:t> energy of </a:t>
            </a:r>
            <a:r>
              <a:rPr lang="en-US" dirty="0" smtClean="0"/>
              <a:t>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5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is the rate at which energy is produced or consumed.</a:t>
            </a:r>
          </a:p>
          <a:p>
            <a:r>
              <a:rPr lang="en-US" dirty="0" smtClean="0"/>
              <a:t>P = energy transferred/unit time = </a:t>
            </a:r>
            <a:r>
              <a:rPr lang="en-US" dirty="0"/>
              <a:t>Δ</a:t>
            </a:r>
            <a:r>
              <a:rPr lang="en-US" dirty="0" smtClean="0"/>
              <a:t>E/t</a:t>
            </a:r>
          </a:p>
          <a:p>
            <a:r>
              <a:rPr lang="en-US" dirty="0" smtClean="0"/>
              <a:t>The unit of power, </a:t>
            </a:r>
            <a:r>
              <a:rPr lang="en-US" i="1" dirty="0" smtClean="0"/>
              <a:t>Nm/</a:t>
            </a:r>
            <a:r>
              <a:rPr lang="en-US" i="1" dirty="0" err="1" smtClean="0"/>
              <a:t>s</a:t>
            </a:r>
            <a:r>
              <a:rPr lang="en-US" i="1" dirty="0" smtClean="0"/>
              <a:t> = J/</a:t>
            </a:r>
            <a:r>
              <a:rPr lang="en-US" i="1" dirty="0" err="1" smtClean="0"/>
              <a:t>s</a:t>
            </a:r>
            <a:r>
              <a:rPr lang="en-US" i="1" dirty="0" smtClean="0"/>
              <a:t> = Watt, W.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now 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Conservation of energy,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f</a:t>
            </a:r>
            <a:r>
              <a:rPr lang="en-US" baseline="-25000" dirty="0" smtClean="0"/>
              <a:t>  </a:t>
            </a:r>
            <a:r>
              <a:rPr lang="en-US" dirty="0" smtClean="0"/>
              <a:t>(no dissipation)</a:t>
            </a:r>
            <a:endParaRPr lang="en-US" baseline="-25000" dirty="0" smtClean="0"/>
          </a:p>
          <a:p>
            <a:pPr lvl="1"/>
            <a:r>
              <a:rPr lang="en-US" dirty="0" smtClean="0"/>
              <a:t>A ball is tossed up into the air… (no friction)</a:t>
            </a:r>
          </a:p>
          <a:p>
            <a:pPr lvl="1"/>
            <a:r>
              <a:rPr lang="en-US" dirty="0" smtClean="0"/>
              <a:t>An amusement park cart collides with a spring…</a:t>
            </a:r>
          </a:p>
          <a:p>
            <a:pPr lvl="1"/>
            <a:r>
              <a:rPr lang="en-US" dirty="0" smtClean="0"/>
              <a:t>A moving roller coaster reaches bottom…</a:t>
            </a:r>
          </a:p>
          <a:p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How much power is required to lift an elevator…</a:t>
            </a:r>
          </a:p>
          <a:p>
            <a:r>
              <a:rPr lang="en-US" dirty="0" smtClean="0"/>
              <a:t>Friction</a:t>
            </a:r>
          </a:p>
          <a:p>
            <a:pPr lvl="1"/>
            <a:r>
              <a:rPr lang="en-US" dirty="0" smtClean="0"/>
              <a:t>What is the speed of an object sliding along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22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697</Words>
  <Application>Microsoft Macintosh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Mangal</vt:lpstr>
      <vt:lpstr>Office Theme</vt:lpstr>
      <vt:lpstr>Work &amp; Energy</vt:lpstr>
      <vt:lpstr>Work</vt:lpstr>
      <vt:lpstr>Mechanical Energy</vt:lpstr>
      <vt:lpstr>Energy</vt:lpstr>
      <vt:lpstr>Work – Energy Theorem</vt:lpstr>
      <vt:lpstr>Elastic &amp; Inelastic Collisions</vt:lpstr>
      <vt:lpstr>Friction and Energy</vt:lpstr>
      <vt:lpstr>Power</vt:lpstr>
      <vt:lpstr>An now some examples</vt:lpstr>
      <vt:lpstr>E.C. Problems #1 &amp; #2</vt:lpstr>
      <vt:lpstr>E.C. Problems #3 &amp; #4</vt:lpstr>
      <vt:lpstr>E.C. Problems #5 &amp; #6</vt:lpstr>
    </vt:vector>
  </TitlesOfParts>
  <Company>Illinois State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Dynamics: Cause of Motion &amp; Other Topics</dc:title>
  <dc:creator>Carl Wenning</dc:creator>
  <cp:lastModifiedBy>Wenning, Carl</cp:lastModifiedBy>
  <cp:revision>54</cp:revision>
  <dcterms:created xsi:type="dcterms:W3CDTF">2014-03-06T13:44:53Z</dcterms:created>
  <dcterms:modified xsi:type="dcterms:W3CDTF">2017-10-04T19:28:52Z</dcterms:modified>
</cp:coreProperties>
</file>