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8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5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7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0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6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1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0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0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926D4-7E0B-C747-A6CC-BE6B26483BA4}" type="datetimeFigureOut">
              <a:rPr lang="en-US" smtClean="0"/>
              <a:pPr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B632-A27C-FA41-9B3F-87E03F74B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8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7.emf"/><Relationship Id="rId13" Type="http://schemas.openxmlformats.org/officeDocument/2006/relationships/oleObject" Target="../embeddings/oleObject8.bin"/><Relationship Id="rId1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5.png"/><Relationship Id="rId9" Type="http://schemas.openxmlformats.org/officeDocument/2006/relationships/oleObject" Target="../embeddings/oleObject6.bin"/><Relationship Id="rId10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1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2.e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3.emf"/><Relationship Id="rId9" Type="http://schemas.openxmlformats.org/officeDocument/2006/relationships/oleObject" Target="../embeddings/oleObject15.bin"/><Relationship Id="rId10" Type="http://schemas.openxmlformats.org/officeDocument/2006/relationships/image" Target="../media/image1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Gravitation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Credit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optional extra </a:t>
            </a:r>
            <a:r>
              <a:rPr lang="en-US" dirty="0" smtClean="0"/>
              <a:t>credit problems follow. You should search your </a:t>
            </a:r>
            <a:r>
              <a:rPr lang="en-US" dirty="0" smtClean="0"/>
              <a:t>notes, PowerPoints, </a:t>
            </a:r>
            <a:r>
              <a:rPr lang="en-US" dirty="0" smtClean="0"/>
              <a:t>the </a:t>
            </a:r>
            <a:r>
              <a:rPr lang="en-US" dirty="0" smtClean="0"/>
              <a:t>Internet</a:t>
            </a:r>
            <a:r>
              <a:rPr lang="en-US" dirty="0" smtClean="0"/>
              <a:t>, or other resources to find </a:t>
            </a:r>
            <a:r>
              <a:rPr lang="en-US" dirty="0" smtClean="0"/>
              <a:t>values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problem is worth </a:t>
            </a:r>
            <a:r>
              <a:rPr lang="en-US" dirty="0" smtClean="0"/>
              <a:t>1/3 </a:t>
            </a:r>
            <a:r>
              <a:rPr lang="en-US" dirty="0" smtClean="0"/>
              <a:t>point.</a:t>
            </a:r>
          </a:p>
          <a:p>
            <a:r>
              <a:rPr lang="en-US" dirty="0" smtClean="0"/>
              <a:t>Problems must show all work, beginning with mathematical equations.</a:t>
            </a:r>
          </a:p>
          <a:p>
            <a:r>
              <a:rPr lang="en-US" dirty="0" smtClean="0"/>
              <a:t>This optional assignment is </a:t>
            </a:r>
            <a:r>
              <a:rPr lang="en-US" dirty="0" smtClean="0"/>
              <a:t>due </a:t>
            </a:r>
            <a:r>
              <a:rPr lang="en-US" u="sng" dirty="0" smtClean="0"/>
              <a:t>in hard copy </a:t>
            </a:r>
            <a:r>
              <a:rPr lang="en-US" dirty="0" smtClean="0"/>
              <a:t>at the start of class on </a:t>
            </a:r>
            <a:r>
              <a:rPr lang="en-US" dirty="0" smtClean="0"/>
              <a:t>Wednesday.</a:t>
            </a:r>
            <a:endParaRPr lang="en-US" dirty="0" smtClean="0"/>
          </a:p>
          <a:p>
            <a:r>
              <a:rPr lang="en-US" dirty="0" smtClean="0"/>
              <a:t>Clearly label each problem with its number and be certain to place a box around each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5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#1 and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#1 </a:t>
            </a:r>
            <a:r>
              <a:rPr lang="en-US" dirty="0" smtClean="0"/>
              <a:t>Show that the local value of “g” (the gravitational field strength) on the surface of the moon is approximately 1/6 that on the surface of Earth. Note that </a:t>
            </a:r>
            <a:r>
              <a:rPr lang="en-US" dirty="0" err="1" smtClean="0"/>
              <a:t>g</a:t>
            </a:r>
            <a:r>
              <a:rPr lang="en-US" baseline="-25000" dirty="0" err="1"/>
              <a:t>E</a:t>
            </a:r>
            <a:r>
              <a:rPr lang="en-US" baseline="-25000" dirty="0" err="1" smtClean="0"/>
              <a:t>arth</a:t>
            </a:r>
            <a:r>
              <a:rPr lang="en-US" baseline="-25000" dirty="0" smtClean="0"/>
              <a:t> </a:t>
            </a:r>
            <a:r>
              <a:rPr lang="en-US" dirty="0" smtClean="0"/>
              <a:t>= -</a:t>
            </a:r>
            <a:r>
              <a:rPr lang="en-US" dirty="0" smtClean="0"/>
              <a:t>9.81</a:t>
            </a:r>
            <a:r>
              <a:rPr lang="en-US" i="1" dirty="0" smtClean="0"/>
              <a:t>N/kg</a:t>
            </a:r>
          </a:p>
          <a:p>
            <a:r>
              <a:rPr lang="en-US" dirty="0"/>
              <a:t>#2 How much gravitational force exists between two 1</a:t>
            </a:r>
            <a:r>
              <a:rPr lang="en-US" i="1" dirty="0"/>
              <a:t>kg</a:t>
            </a:r>
            <a:r>
              <a:rPr lang="en-US" dirty="0"/>
              <a:t> lead spheres whose centers are 1</a:t>
            </a:r>
            <a:r>
              <a:rPr lang="en-US" i="1" dirty="0"/>
              <a:t>m</a:t>
            </a:r>
            <a:r>
              <a:rPr lang="en-US" dirty="0"/>
              <a:t> apart from one another</a:t>
            </a:r>
            <a:r>
              <a:rPr lang="en-US" dirty="0" smtClean="0"/>
              <a:t>?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208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smtClean="0"/>
              <a:t>#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#3 </a:t>
            </a:r>
            <a:r>
              <a:rPr lang="en-US" dirty="0" smtClean="0"/>
              <a:t>Show mathematically that the acceleration due to gravity in a 300</a:t>
            </a:r>
            <a:r>
              <a:rPr lang="en-US" i="1" dirty="0" smtClean="0"/>
              <a:t>km</a:t>
            </a:r>
            <a:r>
              <a:rPr lang="en-US" dirty="0" smtClean="0"/>
              <a:t> high orbit is 91.2% that on the surface of Earth. Assume a radius of 6,371</a:t>
            </a:r>
            <a:r>
              <a:rPr lang="en-US" i="1" dirty="0" smtClean="0"/>
              <a:t>km</a:t>
            </a:r>
            <a:r>
              <a:rPr lang="en-US" dirty="0" smtClean="0"/>
              <a:t> for Earth.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0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Apple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Perhaps in contemplating the fall of an apple, Newton realized that its acceleration </a:t>
            </a:r>
            <a:r>
              <a:rPr lang="en-US" dirty="0" smtClean="0"/>
              <a:t>was  </a:t>
            </a:r>
            <a:r>
              <a:rPr lang="en-US" b="1" dirty="0" err="1" smtClean="0"/>
              <a:t>a</a:t>
            </a:r>
            <a:r>
              <a:rPr lang="en-US" baseline="-25000" dirty="0" err="1" smtClean="0"/>
              <a:t>Earth</a:t>
            </a:r>
            <a:r>
              <a:rPr lang="en-US" dirty="0" smtClean="0"/>
              <a:t> = -9.81 m/s</a:t>
            </a:r>
            <a:r>
              <a:rPr lang="en-US" baseline="30000" dirty="0" smtClean="0"/>
              <a:t>2</a:t>
            </a:r>
            <a:r>
              <a:rPr lang="en-US" dirty="0" smtClean="0"/>
              <a:t> (</a:t>
            </a:r>
            <a:r>
              <a:rPr lang="en-US" dirty="0" smtClean="0"/>
              <a:t>in </a:t>
            </a:r>
            <a:r>
              <a:rPr lang="en-US" dirty="0" smtClean="0"/>
              <a:t>modern </a:t>
            </a:r>
            <a:r>
              <a:rPr lang="en-US" dirty="0" smtClean="0"/>
              <a:t>metric terms).</a:t>
            </a:r>
          </a:p>
          <a:p>
            <a:r>
              <a:rPr lang="en-US" dirty="0" smtClean="0"/>
              <a:t>He knew that the moon’s acceleration toward Earth was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480848"/>
              </p:ext>
            </p:extLst>
          </p:nvPr>
        </p:nvGraphicFramePr>
        <p:xfrm>
          <a:off x="4300538" y="3765550"/>
          <a:ext cx="1589087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3" imgW="533400" imgH="368300" progId="Equation.3">
                  <p:embed/>
                </p:oleObj>
              </mc:Choice>
              <mc:Fallback>
                <p:oleObj name="Equation" r:id="rId3" imgW="533400" imgH="368300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3765550"/>
                        <a:ext cx="1589087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06741"/>
              </p:ext>
            </p:extLst>
          </p:nvPr>
        </p:nvGraphicFramePr>
        <p:xfrm>
          <a:off x="50800" y="4919663"/>
          <a:ext cx="892175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5" imgW="3251200" imgH="381000" progId="Equation.3">
                  <p:embed/>
                </p:oleObj>
              </mc:Choice>
              <mc:Fallback>
                <p:oleObj name="Equation" r:id="rId5" imgW="3251200" imgH="381000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" y="4919663"/>
                        <a:ext cx="8921750" cy="104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35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379175"/>
              </p:ext>
            </p:extLst>
          </p:nvPr>
        </p:nvGraphicFramePr>
        <p:xfrm>
          <a:off x="1092200" y="1488982"/>
          <a:ext cx="5811838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3" imgW="2209800" imgH="381000" progId="Equation.3">
                  <p:embed/>
                </p:oleObj>
              </mc:Choice>
              <mc:Fallback>
                <p:oleObj name="Equation" r:id="rId3" imgW="2209800" imgH="381000" progId="Equation.3">
                  <p:embed/>
                  <p:pic>
                    <p:nvPicPr>
                      <p:cNvPr id="0" name="Picture 14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1488982"/>
                        <a:ext cx="5811838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11297"/>
              </p:ext>
            </p:extLst>
          </p:nvPr>
        </p:nvGraphicFramePr>
        <p:xfrm>
          <a:off x="1092200" y="2557515"/>
          <a:ext cx="4729370" cy="1091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5" imgW="1816100" imgH="419100" progId="Equation.3">
                  <p:embed/>
                </p:oleObj>
              </mc:Choice>
              <mc:Fallback>
                <p:oleObj name="Equation" r:id="rId5" imgW="1816100" imgH="419100" progId="Equation.3">
                  <p:embed/>
                  <p:pic>
                    <p:nvPicPr>
                      <p:cNvPr id="0" name="Picture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557515"/>
                        <a:ext cx="4729370" cy="10913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333262"/>
              </p:ext>
            </p:extLst>
          </p:nvPr>
        </p:nvGraphicFramePr>
        <p:xfrm>
          <a:off x="749300" y="4275138"/>
          <a:ext cx="3668712" cy="137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7" imgW="1320800" imgH="482600" progId="Equation.3">
                  <p:embed/>
                </p:oleObj>
              </mc:Choice>
              <mc:Fallback>
                <p:oleObj name="Equation" r:id="rId7" imgW="1320800" imgH="482600" progId="Equation.3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275138"/>
                        <a:ext cx="3668712" cy="1370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192165"/>
              </p:ext>
            </p:extLst>
          </p:nvPr>
        </p:nvGraphicFramePr>
        <p:xfrm>
          <a:off x="5002337" y="4350163"/>
          <a:ext cx="10541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9" imgW="355600" imgH="368300" progId="Equation.3">
                  <p:embed/>
                </p:oleObj>
              </mc:Choice>
              <mc:Fallback>
                <p:oleObj name="Equation" r:id="rId9" imgW="355600" imgH="368300" progId="Equation.3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2337" y="4350163"/>
                        <a:ext cx="1054100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911853"/>
              </p:ext>
            </p:extLst>
          </p:nvPr>
        </p:nvGraphicFramePr>
        <p:xfrm>
          <a:off x="6651142" y="4350163"/>
          <a:ext cx="12128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11" imgW="406400" imgH="368300" progId="Equation.3">
                  <p:embed/>
                </p:oleObj>
              </mc:Choice>
              <mc:Fallback>
                <p:oleObj name="Equation" r:id="rId11" imgW="406400" imgH="368300" progId="Equation.3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142" y="4350163"/>
                        <a:ext cx="121285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7900" y="5781883"/>
            <a:ext cx="7708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Earth acts as though all its matter is concentrated in a point at its center.</a:t>
            </a:r>
            <a:endParaRPr lang="en-US" sz="20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053651"/>
              </p:ext>
            </p:extLst>
          </p:nvPr>
        </p:nvGraphicFramePr>
        <p:xfrm>
          <a:off x="977900" y="3694525"/>
          <a:ext cx="3440112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Equation" r:id="rId13" imgW="1333500" imgH="241300" progId="Equation.3">
                  <p:embed/>
                </p:oleObj>
              </mc:Choice>
              <mc:Fallback>
                <p:oleObj name="Equation" r:id="rId13" imgW="1333500" imgH="241300" progId="Equation.3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3694525"/>
                        <a:ext cx="3440112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125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53015"/>
              </p:ext>
            </p:extLst>
          </p:nvPr>
        </p:nvGraphicFramePr>
        <p:xfrm>
          <a:off x="4044882" y="3116816"/>
          <a:ext cx="1355004" cy="109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3" imgW="457200" imgH="368300" progId="Equation.3">
                  <p:embed/>
                </p:oleObj>
              </mc:Choice>
              <mc:Fallback>
                <p:oleObj name="Equation" r:id="rId3" imgW="457200" imgH="368300" progId="Equation.3">
                  <p:embed/>
                  <p:pic>
                    <p:nvPicPr>
                      <p:cNvPr id="0" name="Picture 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882" y="3116816"/>
                        <a:ext cx="1355004" cy="109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1509"/>
              </p:ext>
            </p:extLst>
          </p:nvPr>
        </p:nvGraphicFramePr>
        <p:xfrm>
          <a:off x="6544020" y="4889776"/>
          <a:ext cx="1585912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5" imgW="533400" imgH="368300" progId="Equation.3">
                  <p:embed/>
                </p:oleObj>
              </mc:Choice>
              <mc:Fallback>
                <p:oleObj name="Equation" r:id="rId5" imgW="533400" imgH="368300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4020" y="4889776"/>
                        <a:ext cx="1585912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992513"/>
              </p:ext>
            </p:extLst>
          </p:nvPr>
        </p:nvGraphicFramePr>
        <p:xfrm>
          <a:off x="1637404" y="1563480"/>
          <a:ext cx="12128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7" imgW="406400" imgH="368300" progId="Equation.3">
                  <p:embed/>
                </p:oleObj>
              </mc:Choice>
              <mc:Fallback>
                <p:oleObj name="Equation" r:id="rId7" imgW="406400" imgH="368300" progId="Equation.3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404" y="1563480"/>
                        <a:ext cx="121285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0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 Finds </a:t>
            </a:r>
            <a:r>
              <a:rPr lang="en-US" dirty="0" err="1" smtClean="0"/>
              <a:t>Kepler’s</a:t>
            </a:r>
            <a:r>
              <a:rPr lang="en-US" dirty="0" smtClean="0"/>
              <a:t> Third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</a:t>
            </a:r>
            <a:r>
              <a:rPr lang="en-US" i="1" baseline="30000" dirty="0" smtClean="0"/>
              <a:t>2</a:t>
            </a:r>
            <a:r>
              <a:rPr lang="en-US" baseline="30000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r</a:t>
            </a:r>
            <a:r>
              <a:rPr lang="en-US" i="1" baseline="30000" dirty="0" smtClean="0"/>
              <a:t>3</a:t>
            </a:r>
            <a:r>
              <a:rPr lang="en-US" baseline="30000" dirty="0" smtClean="0"/>
              <a:t>   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 in years; </a:t>
            </a:r>
            <a:r>
              <a:rPr lang="en-US" i="1" dirty="0" smtClean="0"/>
              <a:t>r</a:t>
            </a:r>
            <a:r>
              <a:rPr lang="en-US" dirty="0" smtClean="0"/>
              <a:t> in astronomical units)</a:t>
            </a:r>
          </a:p>
          <a:p>
            <a:r>
              <a:rPr lang="en-US" i="1" dirty="0" smtClean="0"/>
              <a:t>P</a:t>
            </a:r>
            <a:r>
              <a:rPr lang="en-US" i="1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kr</a:t>
            </a:r>
            <a:r>
              <a:rPr lang="en-US" i="1" baseline="30000" dirty="0" smtClean="0"/>
              <a:t>3</a:t>
            </a:r>
            <a:r>
              <a:rPr lang="en-US" dirty="0" smtClean="0"/>
              <a:t>   (arbitrary units)</a:t>
            </a:r>
          </a:p>
          <a:p>
            <a:r>
              <a:rPr lang="en-US" dirty="0" smtClean="0"/>
              <a:t>Newton derives this relationship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082072"/>
              </p:ext>
            </p:extLst>
          </p:nvPr>
        </p:nvGraphicFramePr>
        <p:xfrm>
          <a:off x="900113" y="3422650"/>
          <a:ext cx="3387725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3" imgW="1143000" imgH="368300" progId="Equation.3">
                  <p:embed/>
                </p:oleObj>
              </mc:Choice>
              <mc:Fallback>
                <p:oleObj name="Equation" r:id="rId3" imgW="1143000" imgH="36830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422650"/>
                        <a:ext cx="3387725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422196"/>
              </p:ext>
            </p:extLst>
          </p:nvPr>
        </p:nvGraphicFramePr>
        <p:xfrm>
          <a:off x="5725285" y="3422650"/>
          <a:ext cx="1284298" cy="109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5" imgW="431800" imgH="368300" progId="Equation.3">
                  <p:embed/>
                </p:oleObj>
              </mc:Choice>
              <mc:Fallback>
                <p:oleObj name="Equation" r:id="rId5" imgW="431800" imgH="368300" progId="Equation.3">
                  <p:embed/>
                  <p:pic>
                    <p:nvPicPr>
                      <p:cNvPr id="0" name="Picture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5285" y="3422650"/>
                        <a:ext cx="1284298" cy="10938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292363"/>
              </p:ext>
            </p:extLst>
          </p:nvPr>
        </p:nvGraphicFramePr>
        <p:xfrm>
          <a:off x="5305425" y="5038725"/>
          <a:ext cx="25273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7" imgW="850900" imgH="368300" progId="Equation.3">
                  <p:embed/>
                </p:oleObj>
              </mc:Choice>
              <mc:Fallback>
                <p:oleObj name="Equation" r:id="rId7" imgW="850900" imgH="368300" progId="Equation.3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5425" y="5038725"/>
                        <a:ext cx="2527300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998482"/>
              </p:ext>
            </p:extLst>
          </p:nvPr>
        </p:nvGraphicFramePr>
        <p:xfrm>
          <a:off x="1187243" y="5039415"/>
          <a:ext cx="2773079" cy="1086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9" imgW="927100" imgH="368300" progId="Equation.3">
                  <p:embed/>
                </p:oleObj>
              </mc:Choice>
              <mc:Fallback>
                <p:oleObj name="Equation" r:id="rId9" imgW="927100" imgH="368300" progId="Equation.3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243" y="5039415"/>
                        <a:ext cx="2773079" cy="10867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2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Gravitational Field Strength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 </a:t>
            </a:r>
            <a:r>
              <a:rPr lang="en-US" dirty="0" smtClean="0"/>
              <a:t>= mg</a:t>
            </a:r>
          </a:p>
          <a:p>
            <a:r>
              <a:rPr lang="en-US" dirty="0" smtClean="0"/>
              <a:t>g = gravitational field strength in units of N/kg</a:t>
            </a:r>
          </a:p>
          <a:p>
            <a:r>
              <a:rPr lang="en-US" dirty="0" smtClean="0"/>
              <a:t>g = -9.81N/kg</a:t>
            </a:r>
          </a:p>
          <a:p>
            <a:r>
              <a:rPr lang="en-US" dirty="0" smtClean="0"/>
              <a:t>When simplified,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Hence, g = -9.81m/s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</a:p>
          <a:p>
            <a:r>
              <a:rPr lang="en-US" dirty="0" smtClean="0"/>
              <a:t>Gravitational field strength has the units of acceleration and is directed downward.</a:t>
            </a:r>
            <a:endParaRPr lang="en-US" baseline="30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419368"/>
              </p:ext>
            </p:extLst>
          </p:nvPr>
        </p:nvGraphicFramePr>
        <p:xfrm>
          <a:off x="4564269" y="3146010"/>
          <a:ext cx="2762709" cy="109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" imgW="965200" imgH="381000" progId="Equation.3">
                  <p:embed/>
                </p:oleObj>
              </mc:Choice>
              <mc:Fallback>
                <p:oleObj name="Equation" r:id="rId3" imgW="965200" imgH="38100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269" y="3146010"/>
                        <a:ext cx="2762709" cy="1090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01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confuse g with G.</a:t>
            </a:r>
          </a:p>
          <a:p>
            <a:r>
              <a:rPr lang="en-US" dirty="0" smtClean="0"/>
              <a:t>g = -9.81N/kg = -9.81m/s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G = 6.67x10</a:t>
            </a:r>
            <a:r>
              <a:rPr lang="en-US" baseline="30000" dirty="0" smtClean="0"/>
              <a:t>-11</a:t>
            </a:r>
            <a:r>
              <a:rPr lang="en-US" dirty="0" smtClean="0"/>
              <a:t>Nm</a:t>
            </a:r>
            <a:r>
              <a:rPr lang="en-US" baseline="30000" dirty="0" smtClean="0"/>
              <a:t>2</a:t>
            </a:r>
            <a:r>
              <a:rPr lang="en-US" dirty="0" smtClean="0"/>
              <a:t>/kg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W </a:t>
            </a:r>
            <a:r>
              <a:rPr lang="en-US" dirty="0" smtClean="0"/>
              <a:t>= mg = -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g = -GM/r</a:t>
            </a:r>
            <a:r>
              <a:rPr lang="en-US" baseline="30000" dirty="0" smtClean="0"/>
              <a:t>2</a:t>
            </a:r>
            <a:r>
              <a:rPr lang="en-US" dirty="0" smtClean="0"/>
              <a:t> = -(6.67x10</a:t>
            </a:r>
            <a:r>
              <a:rPr lang="en-US" baseline="30000" dirty="0" smtClean="0"/>
              <a:t>-11</a:t>
            </a:r>
            <a:r>
              <a:rPr lang="en-US" dirty="0" smtClean="0"/>
              <a:t>Nm</a:t>
            </a:r>
            <a:r>
              <a:rPr lang="en-US" baseline="30000" dirty="0" smtClean="0"/>
              <a:t>2</a:t>
            </a:r>
            <a:r>
              <a:rPr lang="en-US" dirty="0" smtClean="0"/>
              <a:t>/kg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sz="4800" baseline="-25000" dirty="0" smtClean="0"/>
              <a:t>*</a:t>
            </a:r>
            <a:r>
              <a:rPr lang="en-US" dirty="0" smtClean="0"/>
              <a:t> (5.97x10</a:t>
            </a:r>
            <a:r>
              <a:rPr lang="en-US" baseline="30000" dirty="0" smtClean="0"/>
              <a:t>24</a:t>
            </a:r>
            <a:r>
              <a:rPr lang="en-US" dirty="0" smtClean="0"/>
              <a:t>kg)/(6,371,000m)</a:t>
            </a:r>
            <a:r>
              <a:rPr lang="en-US" baseline="30000" dirty="0" smtClean="0"/>
              <a:t>2</a:t>
            </a:r>
            <a:r>
              <a:rPr lang="en-US" dirty="0" smtClean="0"/>
              <a:t> = -9.81m/s</a:t>
            </a:r>
            <a:r>
              <a:rPr lang="en-US" baseline="30000" dirty="0" smtClean="0"/>
              <a:t>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6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Gravitational PE on Universal Scale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 = </a:t>
            </a:r>
            <a:r>
              <a:rPr lang="en-US" dirty="0" err="1" smtClean="0"/>
              <a:t>mgh</a:t>
            </a:r>
            <a:r>
              <a:rPr lang="en-US" dirty="0" smtClean="0"/>
              <a:t> = -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</a:p>
          <a:p>
            <a:r>
              <a:rPr lang="en-US" dirty="0" smtClean="0"/>
              <a:t>At cosmic distances,</a:t>
            </a:r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total</a:t>
            </a:r>
            <a:r>
              <a:rPr lang="en-US" dirty="0" smtClean="0"/>
              <a:t> = KE + PE (where PE = 0 at ∞)</a:t>
            </a:r>
          </a:p>
          <a:p>
            <a:pPr lvl="1"/>
            <a:r>
              <a:rPr lang="en-US" dirty="0" err="1" smtClean="0"/>
              <a:t>E</a:t>
            </a:r>
            <a:r>
              <a:rPr lang="en-US" baseline="-25000" dirty="0" err="1" smtClean="0"/>
              <a:t>total</a:t>
            </a:r>
            <a:r>
              <a:rPr lang="en-US" dirty="0" smtClean="0"/>
              <a:t> = ½mv</a:t>
            </a:r>
            <a:r>
              <a:rPr lang="en-US" baseline="30000" dirty="0" smtClean="0"/>
              <a:t>2</a:t>
            </a:r>
            <a:r>
              <a:rPr lang="en-US" dirty="0" smtClean="0"/>
              <a:t> – 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Holes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Recall,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total</a:t>
            </a:r>
            <a:r>
              <a:rPr lang="en-US" dirty="0" smtClean="0"/>
              <a:t> = KE + PE = ½mv</a:t>
            </a:r>
            <a:r>
              <a:rPr lang="en-US" baseline="30000" dirty="0" smtClean="0"/>
              <a:t>2</a:t>
            </a:r>
            <a:r>
              <a:rPr lang="en-US" dirty="0" smtClean="0"/>
              <a:t> – 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</a:p>
          <a:p>
            <a:r>
              <a:rPr lang="en-US" dirty="0" smtClean="0"/>
              <a:t>If </a:t>
            </a:r>
            <a:r>
              <a:rPr lang="en-US" dirty="0" err="1"/>
              <a:t>E</a:t>
            </a:r>
            <a:r>
              <a:rPr lang="en-US" baseline="-25000" dirty="0" err="1"/>
              <a:t>total</a:t>
            </a:r>
            <a:r>
              <a:rPr lang="en-US" dirty="0"/>
              <a:t> = </a:t>
            </a:r>
            <a:r>
              <a:rPr lang="en-US" dirty="0" smtClean="0"/>
              <a:t>0, then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escape</a:t>
            </a:r>
            <a:r>
              <a:rPr lang="en-US" dirty="0" smtClean="0"/>
              <a:t> = √(2GM/r)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total</a:t>
            </a:r>
            <a:r>
              <a:rPr lang="en-US" dirty="0" smtClean="0"/>
              <a:t> &gt; 0, then v &gt;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escape</a:t>
            </a:r>
            <a:endParaRPr lang="en-US" baseline="-25000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total</a:t>
            </a:r>
            <a:r>
              <a:rPr lang="en-US" dirty="0" smtClean="0"/>
              <a:t> &lt; 0, then v &lt;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escape</a:t>
            </a:r>
            <a:endParaRPr lang="en-US" baseline="-25000" dirty="0" smtClean="0"/>
          </a:p>
          <a:p>
            <a:r>
              <a:rPr lang="en-US" dirty="0" smtClean="0"/>
              <a:t>In a black hole, M is “normal” but r can be vanishingly small. Hence, when something gets close enough to a black hole it can not escape – even light!</a:t>
            </a:r>
          </a:p>
        </p:txBody>
      </p:sp>
      <p:pic>
        <p:nvPicPr>
          <p:cNvPr id="4" name="Picture 3" descr="Screen Shot 2013-03-04 at 6.16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961" y="2120348"/>
            <a:ext cx="1964083" cy="190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0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464</Words>
  <Application>Microsoft Macintosh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Office Theme</vt:lpstr>
      <vt:lpstr>Equation</vt:lpstr>
      <vt:lpstr>Gravitation</vt:lpstr>
      <vt:lpstr>Newton’s Apple</vt:lpstr>
      <vt:lpstr>Working…</vt:lpstr>
      <vt:lpstr>Working…</vt:lpstr>
      <vt:lpstr>Newton Finds Kepler’s Third Law</vt:lpstr>
      <vt:lpstr>Gravitational Field Strength</vt:lpstr>
      <vt:lpstr>Warning!</vt:lpstr>
      <vt:lpstr>Gravitational PE on Universal Scale </vt:lpstr>
      <vt:lpstr>Black Holes</vt:lpstr>
      <vt:lpstr>Extra Credit Problems</vt:lpstr>
      <vt:lpstr>Problems #1 and #2</vt:lpstr>
      <vt:lpstr>Problem #3</vt:lpstr>
    </vt:vector>
  </TitlesOfParts>
  <Company>Personal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Gravitation</dc:title>
  <dc:creator>Carl Wenning</dc:creator>
  <cp:lastModifiedBy>Wenning, Carl</cp:lastModifiedBy>
  <cp:revision>34</cp:revision>
  <dcterms:created xsi:type="dcterms:W3CDTF">2014-03-18T12:49:34Z</dcterms:created>
  <dcterms:modified xsi:type="dcterms:W3CDTF">2017-10-06T15:14:05Z</dcterms:modified>
</cp:coreProperties>
</file>