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71" r:id="rId4"/>
    <p:sldId id="269" r:id="rId5"/>
    <p:sldId id="272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98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Relationship Id="rId2" Type="http://schemas.openxmlformats.org/officeDocument/2006/relationships/image" Target="../media/image12.emf"/><Relationship Id="rId3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4ECF3-38B6-1646-9E28-4AF3190D038B}" type="datetimeFigureOut">
              <a:rPr lang="en-US" smtClean="0"/>
              <a:t>10/11/17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57D37-E4C2-9544-9C66-22FED1E7A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4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E4A8C-8B00-D14D-9353-5ACCF7CA5B0D}" type="datetimeFigureOut">
              <a:rPr lang="en-US" smtClean="0"/>
              <a:pPr/>
              <a:t>10/11/17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EF25-4DDE-2D4F-A86F-BCCC78771B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emf"/><Relationship Id="rId9" Type="http://schemas.openxmlformats.org/officeDocument/2006/relationships/oleObject" Target="../embeddings/oleObject4.bin"/><Relationship Id="rId10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1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2.e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13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Gravity reprise</a:t>
            </a:r>
            <a:br>
              <a:rPr lang="en-US" dirty="0" smtClean="0"/>
            </a:br>
            <a:r>
              <a:rPr lang="en-US" dirty="0" smtClean="0"/>
              <a:t>and Circular Motion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- Review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378114439"/>
              </p:ext>
            </p:extLst>
          </p:nvPr>
        </p:nvGraphicFramePr>
        <p:xfrm>
          <a:off x="629478" y="1688548"/>
          <a:ext cx="1634435" cy="598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Equation" r:id="rId3" imgW="520700" imgH="190500" progId="Equation.3">
                  <p:embed/>
                </p:oleObj>
              </mc:Choice>
              <mc:Fallback>
                <p:oleObj name="Equation" r:id="rId3" imgW="520700" imgH="190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9478" y="1688548"/>
                        <a:ext cx="1634435" cy="5981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886241"/>
              </p:ext>
            </p:extLst>
          </p:nvPr>
        </p:nvGraphicFramePr>
        <p:xfrm>
          <a:off x="629478" y="2775779"/>
          <a:ext cx="1776412" cy="123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5" imgW="622300" imgH="431800" progId="Equation.3">
                  <p:embed/>
                </p:oleObj>
              </mc:Choice>
              <mc:Fallback>
                <p:oleObj name="Equation" r:id="rId5" imgW="6223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9478" y="2775779"/>
                        <a:ext cx="1776412" cy="1233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392637"/>
              </p:ext>
            </p:extLst>
          </p:nvPr>
        </p:nvGraphicFramePr>
        <p:xfrm>
          <a:off x="629478" y="4338570"/>
          <a:ext cx="1126435" cy="610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7" imgW="304800" imgH="165100" progId="Equation.3">
                  <p:embed/>
                </p:oleObj>
              </mc:Choice>
              <mc:Fallback>
                <p:oleObj name="Equation" r:id="rId7" imgW="3048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9478" y="4338570"/>
                        <a:ext cx="1126435" cy="610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296601"/>
              </p:ext>
            </p:extLst>
          </p:nvPr>
        </p:nvGraphicFramePr>
        <p:xfrm>
          <a:off x="4057650" y="1806575"/>
          <a:ext cx="4506913" cy="392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9" imgW="1689100" imgH="1473200" progId="Equation.3">
                  <p:embed/>
                </p:oleObj>
              </mc:Choice>
              <mc:Fallback>
                <p:oleObj name="Equation" r:id="rId9" imgW="1689100" imgH="147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57650" y="1806575"/>
                        <a:ext cx="4506913" cy="392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Orbital Motion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594645"/>
              </p:ext>
            </p:extLst>
          </p:nvPr>
        </p:nvGraphicFramePr>
        <p:xfrm>
          <a:off x="1828477" y="1579277"/>
          <a:ext cx="1836328" cy="1199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4" name="Equation" r:id="rId3" imgW="660400" imgH="431800" progId="Equation.3">
                  <p:embed/>
                </p:oleObj>
              </mc:Choice>
              <mc:Fallback>
                <p:oleObj name="Equation" r:id="rId3" imgW="660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477" y="1579277"/>
                        <a:ext cx="1836328" cy="1199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011400"/>
              </p:ext>
            </p:extLst>
          </p:nvPr>
        </p:nvGraphicFramePr>
        <p:xfrm>
          <a:off x="5600137" y="1579277"/>
          <a:ext cx="1630362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Equation" r:id="rId5" imgW="558800" imgH="431800" progId="Equation.3">
                  <p:embed/>
                </p:oleObj>
              </mc:Choice>
              <mc:Fallback>
                <p:oleObj name="Equation" r:id="rId5" imgW="5588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00137" y="1579277"/>
                        <a:ext cx="1630362" cy="126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811755"/>
              </p:ext>
            </p:extLst>
          </p:nvPr>
        </p:nvGraphicFramePr>
        <p:xfrm>
          <a:off x="6114929" y="3122493"/>
          <a:ext cx="1868833" cy="2610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" name="Equation" r:id="rId7" imgW="800100" imgH="1117600" progId="Equation.3">
                  <p:embed/>
                </p:oleObj>
              </mc:Choice>
              <mc:Fallback>
                <p:oleObj name="Equation" r:id="rId7" imgW="800100" imgH="1117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14929" y="3122493"/>
                        <a:ext cx="1868833" cy="26104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3562" y="3305565"/>
            <a:ext cx="553731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 orbital motion, </a:t>
            </a:r>
            <a:r>
              <a:rPr lang="en-US" sz="3200" dirty="0" err="1" smtClean="0"/>
              <a:t>F</a:t>
            </a:r>
            <a:r>
              <a:rPr lang="en-US" sz="3200" baseline="-25000" dirty="0" err="1" smtClean="0"/>
              <a:t>g</a:t>
            </a:r>
            <a:r>
              <a:rPr lang="en-US" sz="3200" dirty="0" smtClean="0"/>
              <a:t> = F</a:t>
            </a:r>
            <a:r>
              <a:rPr lang="en-US" sz="3200" baseline="-25000" dirty="0" smtClean="0"/>
              <a:t>c,</a:t>
            </a:r>
            <a:r>
              <a:rPr lang="en-US" sz="3200" dirty="0" smtClean="0"/>
              <a:t> hence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37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Velocity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392504"/>
              </p:ext>
            </p:extLst>
          </p:nvPr>
        </p:nvGraphicFramePr>
        <p:xfrm>
          <a:off x="790779" y="1733826"/>
          <a:ext cx="4885903" cy="110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3" imgW="1854200" imgH="419100" progId="Equation.3">
                  <p:embed/>
                </p:oleObj>
              </mc:Choice>
              <mc:Fallback>
                <p:oleObj name="Equation" r:id="rId3" imgW="1854200" imgH="419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779" y="1733826"/>
                        <a:ext cx="4885903" cy="110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540750"/>
              </p:ext>
            </p:extLst>
          </p:nvPr>
        </p:nvGraphicFramePr>
        <p:xfrm>
          <a:off x="2714935" y="3102940"/>
          <a:ext cx="3800676" cy="7070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5" imgW="1435100" imgH="266700" progId="Equation.3">
                  <p:embed/>
                </p:oleObj>
              </mc:Choice>
              <mc:Fallback>
                <p:oleObj name="Equation" r:id="rId5" imgW="1435100" imgH="266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4935" y="3102940"/>
                        <a:ext cx="3800676" cy="7070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3322669"/>
              </p:ext>
            </p:extLst>
          </p:nvPr>
        </p:nvGraphicFramePr>
        <p:xfrm>
          <a:off x="6012622" y="3824625"/>
          <a:ext cx="2115378" cy="2486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7" imgW="939800" imgH="1104900" progId="Equation.3">
                  <p:embed/>
                </p:oleObj>
              </mc:Choice>
              <mc:Fallback>
                <p:oleObj name="Equation" r:id="rId7" imgW="939800" imgH="1104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2622" y="3824625"/>
                        <a:ext cx="2115378" cy="2486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33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Force between two objects:</a:t>
            </a:r>
          </a:p>
          <a:p>
            <a:endParaRPr lang="en-US" dirty="0" smtClean="0"/>
          </a:p>
          <a:p>
            <a:r>
              <a:rPr lang="en-US" dirty="0" smtClean="0"/>
              <a:t>Orbital velocity:</a:t>
            </a:r>
          </a:p>
          <a:p>
            <a:endParaRPr lang="en-US" dirty="0" smtClean="0"/>
          </a:p>
          <a:p>
            <a:r>
              <a:rPr lang="en-US" dirty="0" smtClean="0"/>
              <a:t>Escape velocity:</a:t>
            </a:r>
          </a:p>
          <a:p>
            <a:endParaRPr lang="en-US" dirty="0"/>
          </a:p>
          <a:p>
            <a:pPr lvl="1"/>
            <a:r>
              <a:rPr lang="en-US" dirty="0"/>
              <a:t>G = 6.67x10</a:t>
            </a:r>
            <a:r>
              <a:rPr lang="en-US" baseline="30000" dirty="0"/>
              <a:t>-11</a:t>
            </a:r>
            <a:r>
              <a:rPr lang="en-US" dirty="0"/>
              <a:t>Nm</a:t>
            </a:r>
            <a:r>
              <a:rPr lang="en-US" baseline="30000" dirty="0"/>
              <a:t>2</a:t>
            </a:r>
            <a:r>
              <a:rPr lang="en-US" dirty="0"/>
              <a:t>/kg</a:t>
            </a:r>
            <a:r>
              <a:rPr lang="en-US" baseline="30000" dirty="0"/>
              <a:t>2</a:t>
            </a:r>
          </a:p>
          <a:p>
            <a:pPr lvl="1"/>
            <a:r>
              <a:rPr lang="en-US" dirty="0" err="1" smtClean="0"/>
              <a:t>M</a:t>
            </a:r>
            <a:r>
              <a:rPr lang="en-US" baseline="-25000" dirty="0" err="1" smtClean="0"/>
              <a:t>earth</a:t>
            </a:r>
            <a:r>
              <a:rPr lang="en-US" dirty="0" smtClean="0"/>
              <a:t> = </a:t>
            </a:r>
            <a:r>
              <a:rPr lang="en-US" dirty="0"/>
              <a:t>5.97x10</a:t>
            </a:r>
            <a:r>
              <a:rPr lang="en-US" baseline="30000" dirty="0"/>
              <a:t>24</a:t>
            </a:r>
            <a:r>
              <a:rPr lang="en-US" dirty="0"/>
              <a:t>kg</a:t>
            </a:r>
            <a:endParaRPr lang="en-US" dirty="0" smtClean="0"/>
          </a:p>
          <a:p>
            <a:pPr lvl="1"/>
            <a:r>
              <a:rPr lang="en-US" dirty="0" err="1" smtClean="0"/>
              <a:t>r</a:t>
            </a:r>
            <a:r>
              <a:rPr lang="en-US" baseline="-25000" dirty="0" err="1" smtClean="0"/>
              <a:t>earth</a:t>
            </a:r>
            <a:r>
              <a:rPr lang="en-US" dirty="0" smtClean="0"/>
              <a:t> = </a:t>
            </a:r>
            <a:r>
              <a:rPr lang="en-US" dirty="0"/>
              <a:t>6,371,000m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192396"/>
              </p:ext>
            </p:extLst>
          </p:nvPr>
        </p:nvGraphicFramePr>
        <p:xfrm>
          <a:off x="3479457" y="3385655"/>
          <a:ext cx="1855855" cy="92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3" name="Equation" r:id="rId3" imgW="939800" imgH="469900" progId="Equation.3">
                  <p:embed/>
                </p:oleObj>
              </mc:Choice>
              <mc:Fallback>
                <p:oleObj name="Equation" r:id="rId3" imgW="9398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79457" y="3385655"/>
                        <a:ext cx="1855855" cy="92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400034"/>
              </p:ext>
            </p:extLst>
          </p:nvPr>
        </p:nvGraphicFramePr>
        <p:xfrm>
          <a:off x="3594100" y="2383183"/>
          <a:ext cx="1575285" cy="925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" name="Equation" r:id="rId5" imgW="800100" imgH="469900" progId="Equation.3">
                  <p:embed/>
                </p:oleObj>
              </mc:Choice>
              <mc:Fallback>
                <p:oleObj name="Equation" r:id="rId5" imgW="8001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94100" y="2383183"/>
                        <a:ext cx="1575285" cy="925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562158"/>
              </p:ext>
            </p:extLst>
          </p:nvPr>
        </p:nvGraphicFramePr>
        <p:xfrm>
          <a:off x="5527258" y="1417638"/>
          <a:ext cx="1429424" cy="93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5" name="Equation" r:id="rId7" imgW="660400" imgH="431800" progId="Equation.3">
                  <p:embed/>
                </p:oleObj>
              </mc:Choice>
              <mc:Fallback>
                <p:oleObj name="Equation" r:id="rId7" imgW="660400" imgH="431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7258" y="1417638"/>
                        <a:ext cx="1429424" cy="934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34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Calculators Correctly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</a:t>
            </a:r>
            <a:r>
              <a:rPr lang="en-US" baseline="-25000" dirty="0" err="1" smtClean="0"/>
              <a:t>g</a:t>
            </a:r>
            <a:r>
              <a:rPr lang="en-US" dirty="0" smtClean="0"/>
              <a:t> = </a:t>
            </a:r>
            <a:r>
              <a:rPr lang="en-US" dirty="0" err="1" smtClean="0"/>
              <a:t>GMm</a:t>
            </a:r>
            <a:r>
              <a:rPr lang="en-US" dirty="0" smtClean="0"/>
              <a:t>/r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If G = 6.67x10</a:t>
            </a:r>
            <a:r>
              <a:rPr lang="en-US" baseline="30000" dirty="0" smtClean="0"/>
              <a:t>-11</a:t>
            </a:r>
            <a:r>
              <a:rPr lang="en-US" dirty="0" smtClean="0"/>
              <a:t>Nm</a:t>
            </a:r>
            <a:r>
              <a:rPr lang="en-US" baseline="30000" dirty="0" smtClean="0"/>
              <a:t>2</a:t>
            </a:r>
            <a:r>
              <a:rPr lang="en-US" dirty="0" smtClean="0"/>
              <a:t>/kg</a:t>
            </a:r>
            <a:r>
              <a:rPr lang="en-US" baseline="30000" dirty="0" smtClean="0"/>
              <a:t>2</a:t>
            </a:r>
            <a:r>
              <a:rPr lang="en-US" dirty="0" smtClean="0"/>
              <a:t>, then how much gravitational force exists between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earth</a:t>
            </a:r>
            <a:r>
              <a:rPr lang="en-US" dirty="0" smtClean="0"/>
              <a:t> = </a:t>
            </a:r>
            <a:r>
              <a:rPr lang="sk-SK" dirty="0"/>
              <a:t>5.972 × </a:t>
            </a:r>
            <a:r>
              <a:rPr lang="sk-SK" dirty="0" smtClean="0"/>
              <a:t>10</a:t>
            </a:r>
            <a:r>
              <a:rPr lang="sk-SK" baseline="30000" dirty="0" smtClean="0"/>
              <a:t>24</a:t>
            </a:r>
            <a:r>
              <a:rPr lang="sk-SK" dirty="0"/>
              <a:t> </a:t>
            </a:r>
            <a:r>
              <a:rPr lang="sk-SK" dirty="0" smtClean="0"/>
              <a:t>kg, </a:t>
            </a:r>
            <a:r>
              <a:rPr lang="sk-SK" dirty="0" err="1" smtClean="0"/>
              <a:t>m</a:t>
            </a:r>
            <a:r>
              <a:rPr lang="sk-SK" baseline="-25000" dirty="0" err="1" smtClean="0"/>
              <a:t>person</a:t>
            </a:r>
            <a:r>
              <a:rPr lang="sk-SK" dirty="0" smtClean="0"/>
              <a:t> = 120 kg, and </a:t>
            </a:r>
            <a:r>
              <a:rPr lang="sk-SK" dirty="0" err="1" smtClean="0"/>
              <a:t>whose</a:t>
            </a:r>
            <a:r>
              <a:rPr lang="sk-SK" dirty="0" smtClean="0"/>
              <a:t> </a:t>
            </a:r>
            <a:r>
              <a:rPr lang="sk-SK" dirty="0" err="1" smtClean="0"/>
              <a:t>centers</a:t>
            </a:r>
            <a:r>
              <a:rPr lang="sk-SK" dirty="0" smtClean="0"/>
              <a:t> are </a:t>
            </a:r>
            <a:r>
              <a:rPr lang="sk-SK" dirty="0" err="1" smtClean="0"/>
              <a:t>separated</a:t>
            </a:r>
            <a:r>
              <a:rPr lang="sk-SK" dirty="0" smtClean="0"/>
              <a:t> by </a:t>
            </a:r>
            <a:r>
              <a:rPr lang="sk-SK" dirty="0" err="1" smtClean="0"/>
              <a:t>r</a:t>
            </a:r>
            <a:r>
              <a:rPr lang="sk-SK" baseline="-25000" dirty="0" err="1" smtClean="0"/>
              <a:t>earth</a:t>
            </a:r>
            <a:r>
              <a:rPr lang="sk-SK" dirty="0" smtClean="0"/>
              <a:t> = 6.371x10</a:t>
            </a:r>
            <a:r>
              <a:rPr lang="sk-SK" baseline="30000" dirty="0" smtClean="0"/>
              <a:t>6 </a:t>
            </a:r>
            <a:r>
              <a:rPr lang="sk-SK" dirty="0" smtClean="0"/>
              <a:t>m?</a:t>
            </a:r>
          </a:p>
          <a:p>
            <a:r>
              <a:rPr lang="sk-SK" dirty="0" err="1" smtClean="0"/>
              <a:t>Answer</a:t>
            </a:r>
            <a:r>
              <a:rPr lang="sk-SK" dirty="0" smtClean="0"/>
              <a:t>: 1177 N</a:t>
            </a:r>
          </a:p>
          <a:p>
            <a:r>
              <a:rPr lang="sk-SK" dirty="0" err="1"/>
              <a:t>Check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work</a:t>
            </a:r>
            <a:r>
              <a:rPr lang="sk-SK" dirty="0"/>
              <a:t> </a:t>
            </a:r>
            <a:r>
              <a:rPr lang="sk-SK" dirty="0" err="1"/>
              <a:t>using</a:t>
            </a:r>
            <a:r>
              <a:rPr lang="sk-SK" dirty="0"/>
              <a:t> W = </a:t>
            </a:r>
            <a:r>
              <a:rPr lang="sk-SK" dirty="0" smtClean="0"/>
              <a:t>mg</a:t>
            </a:r>
            <a:r>
              <a:rPr lang="sk-SK" dirty="0"/>
              <a:t> </a:t>
            </a:r>
            <a:r>
              <a:rPr lang="sk-SK" dirty="0" err="1" smtClean="0"/>
              <a:t>if</a:t>
            </a:r>
            <a:r>
              <a:rPr lang="sk-SK" dirty="0" smtClean="0"/>
              <a:t> </a:t>
            </a:r>
            <a:r>
              <a:rPr lang="sk-SK" dirty="0" err="1" smtClean="0"/>
              <a:t>mass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an</a:t>
            </a:r>
            <a:r>
              <a:rPr lang="sk-SK" dirty="0" smtClean="0"/>
              <a:t> </a:t>
            </a:r>
            <a:r>
              <a:rPr lang="sk-SK" dirty="0" err="1" smtClean="0"/>
              <a:t>earth-bound</a:t>
            </a:r>
            <a:r>
              <a:rPr lang="sk-SK" dirty="0" smtClean="0"/>
              <a:t> </a:t>
            </a:r>
            <a:r>
              <a:rPr lang="sk-SK" dirty="0" err="1" smtClean="0"/>
              <a:t>object</a:t>
            </a:r>
            <a:r>
              <a:rPr lang="sk-SK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9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Calculators Correctly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fast does the International Space Station orbit Earth? Its altitude averages 4.08x10</a:t>
            </a:r>
            <a:r>
              <a:rPr lang="en-US" baseline="30000" dirty="0" smtClean="0"/>
              <a:t>5 </a:t>
            </a:r>
            <a:r>
              <a:rPr lang="en-US" dirty="0" smtClean="0"/>
              <a:t>m above the surface of the Earth. Recall that </a:t>
            </a:r>
            <a:r>
              <a:rPr lang="sk-SK" dirty="0" err="1"/>
              <a:t>r</a:t>
            </a:r>
            <a:r>
              <a:rPr lang="sk-SK" baseline="-25000" dirty="0" err="1"/>
              <a:t>earth</a:t>
            </a:r>
            <a:r>
              <a:rPr lang="sk-SK" dirty="0"/>
              <a:t> = </a:t>
            </a:r>
            <a:r>
              <a:rPr lang="sk-SK" dirty="0" smtClean="0"/>
              <a:t>6.371x10</a:t>
            </a:r>
            <a:r>
              <a:rPr lang="sk-SK" baseline="30000" dirty="0" smtClean="0"/>
              <a:t>6 </a:t>
            </a:r>
            <a:r>
              <a:rPr lang="sk-SK" dirty="0" smtClean="0"/>
              <a:t>m, </a:t>
            </a:r>
            <a:r>
              <a:rPr lang="en-US" dirty="0" err="1"/>
              <a:t>M</a:t>
            </a:r>
            <a:r>
              <a:rPr lang="en-US" baseline="-25000" dirty="0" err="1"/>
              <a:t>earth</a:t>
            </a:r>
            <a:r>
              <a:rPr lang="en-US" dirty="0"/>
              <a:t> = </a:t>
            </a:r>
            <a:r>
              <a:rPr lang="sk-SK" dirty="0"/>
              <a:t>5.972 × 10</a:t>
            </a:r>
            <a:r>
              <a:rPr lang="sk-SK" baseline="30000" dirty="0"/>
              <a:t>24</a:t>
            </a:r>
            <a:r>
              <a:rPr lang="sk-SK" dirty="0"/>
              <a:t> </a:t>
            </a:r>
            <a:r>
              <a:rPr lang="sk-SK" dirty="0" smtClean="0"/>
              <a:t>kg, and G = 6.67x10</a:t>
            </a:r>
            <a:r>
              <a:rPr lang="sk-SK" baseline="30000" dirty="0" smtClean="0"/>
              <a:t>-11</a:t>
            </a:r>
            <a:r>
              <a:rPr lang="sk-SK" dirty="0" smtClean="0"/>
              <a:t>Nm</a:t>
            </a:r>
            <a:r>
              <a:rPr lang="sk-SK" baseline="30000" dirty="0" smtClean="0"/>
              <a:t>2</a:t>
            </a:r>
            <a:r>
              <a:rPr lang="sk-SK" dirty="0" smtClean="0"/>
              <a:t>/kg</a:t>
            </a:r>
            <a:r>
              <a:rPr lang="sk-SK" baseline="30000" dirty="0" smtClean="0"/>
              <a:t>2</a:t>
            </a:r>
            <a:r>
              <a:rPr lang="sk-SK" dirty="0" smtClean="0"/>
              <a:t>.</a:t>
            </a:r>
          </a:p>
          <a:p>
            <a:r>
              <a:rPr lang="sk-SK" dirty="0" smtClean="0"/>
              <a:t>Note, </a:t>
            </a:r>
            <a:r>
              <a:rPr lang="sk-SK" dirty="0" err="1" smtClean="0"/>
              <a:t>v</a:t>
            </a:r>
            <a:r>
              <a:rPr lang="sk-SK" baseline="-25000" dirty="0" err="1" smtClean="0"/>
              <a:t>orbit</a:t>
            </a:r>
            <a:r>
              <a:rPr lang="sk-SK" dirty="0" smtClean="0"/>
              <a:t> = √(GM/r)</a:t>
            </a:r>
          </a:p>
          <a:p>
            <a:r>
              <a:rPr lang="sk-SK" dirty="0" smtClean="0"/>
              <a:t>7665 </a:t>
            </a:r>
            <a:r>
              <a:rPr lang="sk-SK" smtClean="0"/>
              <a:t>m/s (7.665 km/s = 4.76 mi/s)</a:t>
            </a: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03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102</Words>
  <Application>Microsoft Macintosh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Office Theme</vt:lpstr>
      <vt:lpstr>Equation</vt:lpstr>
      <vt:lpstr>Gravity reprise and Circular Motion</vt:lpstr>
      <vt:lpstr>Gravity - Review</vt:lpstr>
      <vt:lpstr>Orbital Motion</vt:lpstr>
      <vt:lpstr>Escape Velocity</vt:lpstr>
      <vt:lpstr>Examples</vt:lpstr>
      <vt:lpstr>Using Calculators Correctly 1</vt:lpstr>
      <vt:lpstr>Using Calculators Correctly 2</vt:lpstr>
    </vt:vector>
  </TitlesOfParts>
  <Company>Illinois State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Dynamics: Cause of Motion &amp; Other Topics</dc:title>
  <dc:creator>Carl Wenning</dc:creator>
  <cp:lastModifiedBy>Wenning, Carl</cp:lastModifiedBy>
  <cp:revision>73</cp:revision>
  <dcterms:created xsi:type="dcterms:W3CDTF">2012-10-15T19:20:36Z</dcterms:created>
  <dcterms:modified xsi:type="dcterms:W3CDTF">2017-10-11T17:52:36Z</dcterms:modified>
</cp:coreProperties>
</file>