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5" r:id="rId3"/>
    <p:sldId id="268" r:id="rId4"/>
    <p:sldId id="270" r:id="rId5"/>
    <p:sldId id="269" r:id="rId6"/>
    <p:sldId id="271" r:id="rId7"/>
    <p:sldId id="276" r:id="rId8"/>
    <p:sldId id="272" r:id="rId9"/>
    <p:sldId id="273" r:id="rId10"/>
    <p:sldId id="274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2"/>
    <p:restoredTop sz="94687"/>
  </p:normalViewPr>
  <p:slideViewPr>
    <p:cSldViewPr snapToGrid="0" snapToObjects="1">
      <p:cViewPr varScale="1">
        <p:scale>
          <a:sx n="85" d="100"/>
          <a:sy n="85" d="100"/>
        </p:scale>
        <p:origin x="984" y="1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4A8C-8B00-D14D-9353-5ACCF7CA5B0D}" type="datetimeFigureOut">
              <a:rPr lang="en-US" smtClean="0"/>
              <a:pPr/>
              <a:t>10/16/17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1EF25-4DDE-2D4F-A86F-BCCC78771B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4A8C-8B00-D14D-9353-5ACCF7CA5B0D}" type="datetimeFigureOut">
              <a:rPr lang="en-US" smtClean="0"/>
              <a:pPr/>
              <a:t>10/16/17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1EF25-4DDE-2D4F-A86F-BCCC78771B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4A8C-8B00-D14D-9353-5ACCF7CA5B0D}" type="datetimeFigureOut">
              <a:rPr lang="en-US" smtClean="0"/>
              <a:pPr/>
              <a:t>10/16/17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1EF25-4DDE-2D4F-A86F-BCCC78771B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4A8C-8B00-D14D-9353-5ACCF7CA5B0D}" type="datetimeFigureOut">
              <a:rPr lang="en-US" smtClean="0"/>
              <a:pPr/>
              <a:t>10/16/17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1EF25-4DDE-2D4F-A86F-BCCC78771B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4A8C-8B00-D14D-9353-5ACCF7CA5B0D}" type="datetimeFigureOut">
              <a:rPr lang="en-US" smtClean="0"/>
              <a:pPr/>
              <a:t>10/16/17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1EF25-4DDE-2D4F-A86F-BCCC78771B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4A8C-8B00-D14D-9353-5ACCF7CA5B0D}" type="datetimeFigureOut">
              <a:rPr lang="en-US" smtClean="0"/>
              <a:pPr/>
              <a:t>10/16/17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1EF25-4DDE-2D4F-A86F-BCCC78771B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4A8C-8B00-D14D-9353-5ACCF7CA5B0D}" type="datetimeFigureOut">
              <a:rPr lang="en-US" smtClean="0"/>
              <a:pPr/>
              <a:t>10/16/17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1EF25-4DDE-2D4F-A86F-BCCC78771B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4A8C-8B00-D14D-9353-5ACCF7CA5B0D}" type="datetimeFigureOut">
              <a:rPr lang="en-US" smtClean="0"/>
              <a:pPr/>
              <a:t>10/16/17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1EF25-4DDE-2D4F-A86F-BCCC78771B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4A8C-8B00-D14D-9353-5ACCF7CA5B0D}" type="datetimeFigureOut">
              <a:rPr lang="en-US" smtClean="0"/>
              <a:pPr/>
              <a:t>10/16/17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1EF25-4DDE-2D4F-A86F-BCCC78771B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4A8C-8B00-D14D-9353-5ACCF7CA5B0D}" type="datetimeFigureOut">
              <a:rPr lang="en-US" smtClean="0"/>
              <a:pPr/>
              <a:t>10/16/17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1EF25-4DDE-2D4F-A86F-BCCC78771B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4A8C-8B00-D14D-9353-5ACCF7CA5B0D}" type="datetimeFigureOut">
              <a:rPr lang="en-US" smtClean="0"/>
              <a:pPr/>
              <a:t>10/16/17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1EF25-4DDE-2D4F-A86F-BCCC78771B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FE4A8C-8B00-D14D-9353-5ACCF7CA5B0D}" type="datetimeFigureOut">
              <a:rPr lang="en-US" smtClean="0"/>
              <a:pPr/>
              <a:t>10/16/17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21EF25-4DDE-2D4F-A86F-BCCC78771B3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Waves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123494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Light acts like both a particle and a wave depending on scale:</a:t>
            </a:r>
          </a:p>
          <a:p>
            <a:pPr lvl="1"/>
            <a:r>
              <a:rPr lang="en-US" dirty="0" smtClean="0"/>
              <a:t>Large scale: particle like property: Light travels in a straight line (distinct shadows)</a:t>
            </a:r>
          </a:p>
          <a:p>
            <a:pPr lvl="1"/>
            <a:r>
              <a:rPr lang="en-US" dirty="0" smtClean="0"/>
              <a:t>Small scale: Wave like property: Light exhibits diffraction (single slit demo) and interference (double slit demo)</a:t>
            </a:r>
          </a:p>
          <a:p>
            <a:pPr lvl="1"/>
            <a:endParaRPr lang="en-US" dirty="0"/>
          </a:p>
        </p:txBody>
      </p:sp>
      <p:pic>
        <p:nvPicPr>
          <p:cNvPr id="4" name="Picture 3" descr="Screen Shot 2013-10-23 at 10.49.21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7376" y="2411462"/>
            <a:ext cx="3352058" cy="2578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5416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Waves: Key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Simple Harmonic Oscillator</a:t>
            </a:r>
          </a:p>
          <a:p>
            <a:r>
              <a:rPr lang="en-US" dirty="0" smtClean="0"/>
              <a:t>Terms: frequency (f), period (T), wavelength (</a:t>
            </a:r>
            <a:r>
              <a:rPr lang="en-US" dirty="0" err="1" smtClean="0"/>
              <a:t>λ</a:t>
            </a:r>
            <a:r>
              <a:rPr lang="en-US" dirty="0" smtClean="0"/>
              <a:t>), amplitude (A); note f = 1/T</a:t>
            </a:r>
          </a:p>
          <a:p>
            <a:r>
              <a:rPr lang="en-US" dirty="0" smtClean="0"/>
              <a:t>Wave forms:</a:t>
            </a:r>
          </a:p>
          <a:p>
            <a:pPr lvl="1"/>
            <a:r>
              <a:rPr lang="en-US" dirty="0" smtClean="0"/>
              <a:t>Longitudinal</a:t>
            </a:r>
          </a:p>
          <a:p>
            <a:pPr lvl="1"/>
            <a:r>
              <a:rPr lang="en-US" dirty="0" smtClean="0"/>
              <a:t>Transverse</a:t>
            </a:r>
          </a:p>
          <a:p>
            <a:r>
              <a:rPr lang="en-US" dirty="0" smtClean="0"/>
              <a:t>Polarization</a:t>
            </a:r>
          </a:p>
          <a:p>
            <a:r>
              <a:rPr lang="en-US" dirty="0" err="1" smtClean="0"/>
              <a:t>d</a:t>
            </a:r>
            <a:r>
              <a:rPr lang="en-US" dirty="0" smtClean="0"/>
              <a:t> = </a:t>
            </a:r>
            <a:r>
              <a:rPr lang="en-US" dirty="0" err="1" smtClean="0"/>
              <a:t>vt</a:t>
            </a:r>
            <a:r>
              <a:rPr lang="en-US" dirty="0" smtClean="0"/>
              <a:t> implies </a:t>
            </a:r>
            <a:r>
              <a:rPr lang="en-US" dirty="0" err="1" smtClean="0"/>
              <a:t>v</a:t>
            </a:r>
            <a:r>
              <a:rPr lang="en-US" dirty="0" smtClean="0"/>
              <a:t> = </a:t>
            </a:r>
            <a:r>
              <a:rPr lang="en-US" dirty="0" err="1" smtClean="0"/>
              <a:t>λf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560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Harmonic Oscillation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Simple Harmonic Oscillator (SHO) is anything repetitive movement with a restoring force proportional to displacement.</a:t>
            </a:r>
          </a:p>
          <a:p>
            <a:r>
              <a:rPr lang="en-US" dirty="0" smtClean="0"/>
              <a:t>Example 1 – spring, F = -</a:t>
            </a:r>
            <a:r>
              <a:rPr lang="en-US" dirty="0" err="1" smtClean="0"/>
              <a:t>kx</a:t>
            </a:r>
            <a:r>
              <a:rPr lang="en-US" dirty="0" smtClean="0"/>
              <a:t> where F is the force supplied </a:t>
            </a:r>
            <a:r>
              <a:rPr lang="en-US" b="1" dirty="0" smtClean="0"/>
              <a:t>by</a:t>
            </a:r>
            <a:r>
              <a:rPr lang="en-US" dirty="0" smtClean="0"/>
              <a:t> a spring. (Force </a:t>
            </a:r>
            <a:r>
              <a:rPr lang="en-US" b="1" dirty="0" smtClean="0"/>
              <a:t>on</a:t>
            </a:r>
            <a:r>
              <a:rPr lang="en-US" dirty="0" smtClean="0"/>
              <a:t> a spring is </a:t>
            </a:r>
            <a:r>
              <a:rPr lang="en-US" dirty="0" err="1" smtClean="0"/>
              <a:t>kx</a:t>
            </a:r>
            <a:r>
              <a:rPr lang="en-US" dirty="0" smtClean="0"/>
              <a:t>.)</a:t>
            </a:r>
          </a:p>
          <a:p>
            <a:r>
              <a:rPr lang="en-US" dirty="0" smtClean="0"/>
              <a:t>Example 2 – pendulum (at small angles)</a:t>
            </a:r>
          </a:p>
          <a:p>
            <a:pPr lvl="1"/>
            <a:r>
              <a:rPr lang="en-US" dirty="0" err="1" smtClean="0"/>
              <a:t>tanθ</a:t>
            </a:r>
            <a:r>
              <a:rPr lang="en-US" dirty="0" smtClean="0"/>
              <a:t> = F/mg therefore F = </a:t>
            </a:r>
            <a:r>
              <a:rPr lang="en-US" dirty="0" err="1" smtClean="0"/>
              <a:t>mg</a:t>
            </a:r>
            <a:r>
              <a:rPr lang="en-US" dirty="0" err="1"/>
              <a:t>θ</a:t>
            </a:r>
            <a:r>
              <a:rPr lang="en-US" dirty="0" smtClean="0"/>
              <a:t> (small angle approximation – angles less than 20 degrees)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Waveform Terms</a:t>
            </a:r>
            <a:endParaRPr lang="en-US" dirty="0"/>
          </a:p>
        </p:txBody>
      </p:sp>
      <p:pic>
        <p:nvPicPr>
          <p:cNvPr id="4" name="Picture 3" descr="Screen Shot 2013-03-25 at 9.57.39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787" y="1225095"/>
            <a:ext cx="7708900" cy="538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6094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Wave Forms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Wave </a:t>
            </a:r>
            <a:r>
              <a:rPr lang="en-US" dirty="0"/>
              <a:t>forms:</a:t>
            </a:r>
          </a:p>
          <a:p>
            <a:pPr lvl="1"/>
            <a:r>
              <a:rPr lang="en-US" dirty="0" smtClean="0"/>
              <a:t>Longitudinal (compressional motion)</a:t>
            </a:r>
            <a:endParaRPr lang="en-US" dirty="0"/>
          </a:p>
          <a:p>
            <a:pPr lvl="1"/>
            <a:r>
              <a:rPr lang="en-US" dirty="0" smtClean="0"/>
              <a:t>Transverse (side-to-side motion)</a:t>
            </a:r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A water wave is a transverse wave.</a:t>
            </a:r>
          </a:p>
          <a:p>
            <a:pPr lvl="1"/>
            <a:r>
              <a:rPr lang="en-US" dirty="0" smtClean="0"/>
              <a:t>Sound is a compressional wave.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05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 = 1/T</a:t>
            </a:r>
          </a:p>
          <a:p>
            <a:r>
              <a:rPr lang="en-US" dirty="0" smtClean="0"/>
              <a:t>Energy propagated by a wave is proportional to A</a:t>
            </a:r>
            <a:r>
              <a:rPr lang="en-US" baseline="30000" dirty="0" smtClean="0"/>
              <a:t>2</a:t>
            </a:r>
            <a:endParaRPr lang="en-US" baseline="30000" dirty="0"/>
          </a:p>
          <a:p>
            <a:r>
              <a:rPr lang="en-US" dirty="0"/>
              <a:t>d = </a:t>
            </a:r>
            <a:r>
              <a:rPr lang="en-US" dirty="0" err="1"/>
              <a:t>vt</a:t>
            </a:r>
            <a:r>
              <a:rPr lang="en-US" dirty="0"/>
              <a:t> </a:t>
            </a:r>
            <a:r>
              <a:rPr lang="en-US" dirty="0" smtClean="0"/>
              <a:t>implies…   </a:t>
            </a:r>
            <a:r>
              <a:rPr lang="en-US" dirty="0" err="1" smtClean="0"/>
              <a:t>λ</a:t>
            </a:r>
            <a:r>
              <a:rPr lang="en-US" dirty="0" smtClean="0"/>
              <a:t> = </a:t>
            </a:r>
            <a:r>
              <a:rPr lang="en-US" dirty="0" err="1" smtClean="0"/>
              <a:t>vT</a:t>
            </a:r>
            <a:r>
              <a:rPr lang="en-US" dirty="0" smtClean="0"/>
              <a:t>;    v </a:t>
            </a:r>
            <a:r>
              <a:rPr lang="en-US" dirty="0"/>
              <a:t>= </a:t>
            </a:r>
            <a:r>
              <a:rPr lang="en-US" dirty="0" err="1" smtClean="0"/>
              <a:t>λ</a:t>
            </a:r>
            <a:r>
              <a:rPr lang="en-US" dirty="0" smtClean="0"/>
              <a:t>/T;    v </a:t>
            </a:r>
            <a:r>
              <a:rPr lang="en-US" dirty="0"/>
              <a:t>= </a:t>
            </a:r>
            <a:r>
              <a:rPr lang="en-US" dirty="0" err="1" smtClean="0"/>
              <a:t>λf</a:t>
            </a:r>
            <a:endParaRPr lang="en-US" dirty="0" smtClean="0"/>
          </a:p>
          <a:p>
            <a:r>
              <a:rPr lang="en-US" dirty="0"/>
              <a:t>Light propagates at a constant (for all viewers) large but finite speed known as c </a:t>
            </a:r>
            <a:r>
              <a:rPr lang="en-US" dirty="0" smtClean="0"/>
              <a:t>(such as in Einstein’s famous equation E = mc</a:t>
            </a:r>
            <a:r>
              <a:rPr lang="en-US" baseline="30000" dirty="0" smtClean="0"/>
              <a:t>2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c = </a:t>
            </a:r>
            <a:r>
              <a:rPr lang="en-US" dirty="0" smtClean="0"/>
              <a:t>186,282 </a:t>
            </a:r>
            <a:r>
              <a:rPr lang="en-US" dirty="0"/>
              <a:t>miles/second</a:t>
            </a:r>
          </a:p>
          <a:p>
            <a:pPr lvl="1"/>
            <a:r>
              <a:rPr lang="en-US" dirty="0"/>
              <a:t>c = 299,792,458m/s or about 3x10</a:t>
            </a:r>
            <a:r>
              <a:rPr lang="en-US" baseline="30000" dirty="0"/>
              <a:t>8</a:t>
            </a:r>
            <a:r>
              <a:rPr lang="en-US" dirty="0"/>
              <a:t>m/</a:t>
            </a:r>
            <a:r>
              <a:rPr lang="en-US" dirty="0" smtClean="0"/>
              <a:t>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22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frequency of alternating current (for example, 120 VAC) is 60 Hz in the USA. What is its period?</a:t>
            </a:r>
          </a:p>
          <a:p>
            <a:r>
              <a:rPr lang="en-US" dirty="0" smtClean="0"/>
              <a:t>A microwave oven has a frequency of </a:t>
            </a:r>
            <a:r>
              <a:rPr lang="fi-FI" dirty="0"/>
              <a:t>2,450 </a:t>
            </a:r>
            <a:r>
              <a:rPr lang="fi-FI" dirty="0" smtClean="0"/>
              <a:t>MHz. </a:t>
            </a:r>
            <a:r>
              <a:rPr lang="fi-FI" dirty="0" err="1" smtClean="0"/>
              <a:t>What</a:t>
            </a:r>
            <a:r>
              <a:rPr lang="fi-FI" dirty="0" smtClean="0"/>
              <a:t> is </a:t>
            </a:r>
            <a:r>
              <a:rPr lang="fi-FI" dirty="0" err="1" smtClean="0"/>
              <a:t>its</a:t>
            </a:r>
            <a:r>
              <a:rPr lang="fi-FI" dirty="0" smtClean="0"/>
              <a:t> </a:t>
            </a:r>
            <a:r>
              <a:rPr lang="fi-FI" dirty="0" err="1" smtClean="0"/>
              <a:t>wavelength</a:t>
            </a:r>
            <a:r>
              <a:rPr lang="fi-FI" dirty="0" smtClean="0"/>
              <a:t>?</a:t>
            </a:r>
          </a:p>
          <a:p>
            <a:r>
              <a:rPr lang="fi-FI" dirty="0" smtClean="0"/>
              <a:t>A radio </a:t>
            </a:r>
            <a:r>
              <a:rPr lang="fi-FI" dirty="0" err="1" smtClean="0"/>
              <a:t>station</a:t>
            </a:r>
            <a:r>
              <a:rPr lang="fi-FI" dirty="0" smtClean="0"/>
              <a:t> </a:t>
            </a:r>
            <a:r>
              <a:rPr lang="fi-FI" dirty="0" err="1" smtClean="0"/>
              <a:t>here</a:t>
            </a:r>
            <a:r>
              <a:rPr lang="fi-FI" dirty="0" smtClean="0"/>
              <a:t> in </a:t>
            </a:r>
            <a:r>
              <a:rPr lang="fi-FI" dirty="0" err="1" smtClean="0"/>
              <a:t>town</a:t>
            </a:r>
            <a:r>
              <a:rPr lang="fi-FI" dirty="0" smtClean="0"/>
              <a:t> </a:t>
            </a:r>
            <a:r>
              <a:rPr lang="fi-FI" dirty="0" err="1" smtClean="0"/>
              <a:t>broadcasts</a:t>
            </a:r>
            <a:r>
              <a:rPr lang="fi-FI" dirty="0" smtClean="0"/>
              <a:t> at 92.5 MHz. If </a:t>
            </a:r>
            <a:r>
              <a:rPr lang="fi-FI" dirty="0" err="1" smtClean="0"/>
              <a:t>its</a:t>
            </a:r>
            <a:r>
              <a:rPr lang="fi-FI" dirty="0" smtClean="0"/>
              <a:t> </a:t>
            </a:r>
            <a:r>
              <a:rPr lang="fi-FI" dirty="0" err="1" smtClean="0"/>
              <a:t>wavelength</a:t>
            </a:r>
            <a:r>
              <a:rPr lang="fi-FI" dirty="0" smtClean="0"/>
              <a:t> is 3.24m, </a:t>
            </a:r>
            <a:r>
              <a:rPr lang="fi-FI" dirty="0" err="1" smtClean="0"/>
              <a:t>what</a:t>
            </a:r>
            <a:r>
              <a:rPr lang="fi-FI" dirty="0" smtClean="0"/>
              <a:t> is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speed</a:t>
            </a:r>
            <a:r>
              <a:rPr lang="fi-FI" dirty="0" smtClean="0"/>
              <a:t> of </a:t>
            </a:r>
            <a:r>
              <a:rPr lang="fi-FI" dirty="0" err="1" smtClean="0"/>
              <a:t>its</a:t>
            </a:r>
            <a:r>
              <a:rPr lang="fi-FI" dirty="0" smtClean="0"/>
              <a:t> </a:t>
            </a:r>
            <a:r>
              <a:rPr lang="fi-FI" dirty="0" err="1" smtClean="0"/>
              <a:t>waves</a:t>
            </a:r>
            <a:r>
              <a:rPr lang="fi-FI" dirty="0" smtClean="0"/>
              <a:t>?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090931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E. C. Homework Problems (1/3 </a:t>
            </a:r>
            <a:r>
              <a:rPr lang="en-US" dirty="0" err="1" smtClean="0"/>
              <a:t>pt</a:t>
            </a:r>
            <a:r>
              <a:rPr lang="en-US" dirty="0" smtClean="0"/>
              <a:t> </a:t>
            </a:r>
            <a:r>
              <a:rPr lang="en-US" dirty="0" err="1" smtClean="0"/>
              <a:t>ea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sz="2000" dirty="0" smtClean="0"/>
              <a:t>(</a:t>
            </a:r>
            <a:r>
              <a:rPr lang="en-US" sz="2000" dirty="0"/>
              <a:t>D</a:t>
            </a:r>
            <a:r>
              <a:rPr lang="en-US" sz="2000" dirty="0" smtClean="0"/>
              <a:t>ue by clicker first thing Wednesday)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407765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period of oscillation of a pendulum is 2.7 seconds. What is its frequency?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What is the approximate frequency of </a:t>
            </a:r>
            <a:r>
              <a:rPr lang="en-US" sz="3200" smtClean="0"/>
              <a:t>a </a:t>
            </a:r>
            <a:r>
              <a:rPr lang="en-US" sz="3200" smtClean="0"/>
              <a:t>656.3nm </a:t>
            </a:r>
            <a:r>
              <a:rPr lang="en-US" sz="3200" dirty="0" smtClean="0"/>
              <a:t>wavelength of light? (Note that 1 nanometer = 1.0 x 10</a:t>
            </a:r>
            <a:r>
              <a:rPr lang="en-US" sz="3200" baseline="30000" dirty="0" smtClean="0"/>
              <a:t>-9 </a:t>
            </a:r>
            <a:r>
              <a:rPr lang="en-US" sz="3200" dirty="0" smtClean="0"/>
              <a:t>meters, and recall that c = </a:t>
            </a:r>
            <a:r>
              <a:rPr lang="en-US" sz="3200" dirty="0"/>
              <a:t>3x10</a:t>
            </a:r>
            <a:r>
              <a:rPr lang="en-US" sz="3200" baseline="30000" dirty="0"/>
              <a:t>8</a:t>
            </a:r>
            <a:r>
              <a:rPr lang="en-US" sz="3200" dirty="0"/>
              <a:t>m/</a:t>
            </a:r>
            <a:r>
              <a:rPr lang="en-US" sz="3200" dirty="0" smtClean="0"/>
              <a:t>s)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How fast is a wave moving if f = 0.3Hz </a:t>
            </a:r>
            <a:r>
              <a:rPr lang="en-US" sz="3200" dirty="0"/>
              <a:t>and </a:t>
            </a:r>
            <a:r>
              <a:rPr lang="en-US" sz="3200" dirty="0" smtClean="0"/>
              <a:t>      </a:t>
            </a:r>
            <a:r>
              <a:rPr lang="en-US" sz="3200" dirty="0" err="1" smtClean="0"/>
              <a:t>λ</a:t>
            </a:r>
            <a:r>
              <a:rPr lang="en-US" sz="3200" dirty="0" smtClean="0"/>
              <a:t> = 2.3m?</a:t>
            </a:r>
          </a:p>
        </p:txBody>
      </p:sp>
    </p:spTree>
    <p:extLst>
      <p:ext uri="{BB962C8B-B14F-4D97-AF65-F5344CB8AC3E}">
        <p14:creationId xmlns:p14="http://schemas.microsoft.com/office/powerpoint/2010/main" val="402373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Properties of Waves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Polarization</a:t>
            </a:r>
          </a:p>
          <a:p>
            <a:r>
              <a:rPr lang="en-US" dirty="0" smtClean="0"/>
              <a:t>Diffraction</a:t>
            </a:r>
          </a:p>
          <a:p>
            <a:r>
              <a:rPr lang="en-US" dirty="0" smtClean="0"/>
              <a:t>Interference</a:t>
            </a:r>
          </a:p>
          <a:p>
            <a:r>
              <a:rPr lang="en-US" dirty="0" smtClean="0"/>
              <a:t>Doppler effect</a:t>
            </a:r>
          </a:p>
        </p:txBody>
      </p:sp>
      <p:pic>
        <p:nvPicPr>
          <p:cNvPr id="4" name="Picture 3" descr="Screen Shot 2013-10-23 at 10.53.50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6100" y="1289362"/>
            <a:ext cx="3764773" cy="2495128"/>
          </a:xfrm>
          <a:prstGeom prst="rect">
            <a:avLst/>
          </a:prstGeom>
        </p:spPr>
      </p:pic>
      <p:pic>
        <p:nvPicPr>
          <p:cNvPr id="5" name="Picture 4" descr="Screen Shot 2013-10-23 at 10.54.51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287838"/>
            <a:ext cx="4192420" cy="1894734"/>
          </a:xfrm>
          <a:prstGeom prst="rect">
            <a:avLst/>
          </a:prstGeom>
        </p:spPr>
      </p:pic>
      <p:pic>
        <p:nvPicPr>
          <p:cNvPr id="6" name="Picture 5" descr="Screen Shot 2013-10-23 at 10.56.12 A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7136" y="4022126"/>
            <a:ext cx="2873737" cy="2686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6224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418</Words>
  <Application>Microsoft Macintosh PowerPoint</Application>
  <PresentationFormat>On-screen Show (4:3)</PresentationFormat>
  <Paragraphs>46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Calibri</vt:lpstr>
      <vt:lpstr>Arial</vt:lpstr>
      <vt:lpstr>Office Theme</vt:lpstr>
      <vt:lpstr>Waves</vt:lpstr>
      <vt:lpstr>Waves: Key Concepts</vt:lpstr>
      <vt:lpstr>Simple Harmonic Oscillation</vt:lpstr>
      <vt:lpstr>Waveform Terms</vt:lpstr>
      <vt:lpstr>Wave Forms</vt:lpstr>
      <vt:lpstr>Relationships</vt:lpstr>
      <vt:lpstr>Example Problems</vt:lpstr>
      <vt:lpstr>E. C. Homework Problems (1/3 pt ea) (Due by clicker first thing Wednesday)</vt:lpstr>
      <vt:lpstr>Other Properties of Waves</vt:lpstr>
      <vt:lpstr>Light</vt:lpstr>
    </vt:vector>
  </TitlesOfParts>
  <Company>Illinois State University</Company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Dynamics: Cause of Motion &amp; Other Topics</dc:title>
  <dc:creator>Carl Wenning</dc:creator>
  <cp:lastModifiedBy>Wenning, Carl</cp:lastModifiedBy>
  <cp:revision>70</cp:revision>
  <dcterms:created xsi:type="dcterms:W3CDTF">2014-03-25T12:36:26Z</dcterms:created>
  <dcterms:modified xsi:type="dcterms:W3CDTF">2017-10-16T16:14:08Z</dcterms:modified>
</cp:coreProperties>
</file>