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73" r:id="rId5"/>
    <p:sldId id="261" r:id="rId6"/>
    <p:sldId id="259" r:id="rId7"/>
    <p:sldId id="262" r:id="rId8"/>
    <p:sldId id="263" r:id="rId9"/>
    <p:sldId id="264" r:id="rId10"/>
    <p:sldId id="272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8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1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4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1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3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1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2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3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7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C10D4-3871-384B-9C77-EF63062D6B4C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DAF61-7B5E-7B4D-A36F-F786D4B55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8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Static Electricity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6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E.C. Homework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Dr. Wenning will be gone for two weeks, please submit your E.C. homework solutions in hard copy at the start of the next class period.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Electrostatics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 of electrostatic discharges</a:t>
            </a:r>
          </a:p>
          <a:p>
            <a:pPr lvl="1"/>
            <a:r>
              <a:rPr lang="en-US" dirty="0" smtClean="0"/>
              <a:t>Lightning				</a:t>
            </a:r>
            <a:r>
              <a:rPr lang="en-US" dirty="0"/>
              <a:t>	</a:t>
            </a:r>
            <a:r>
              <a:rPr lang="en-US" dirty="0" smtClean="0"/>
              <a:t>–  static cling in dryers</a:t>
            </a:r>
          </a:p>
          <a:p>
            <a:pPr lvl="1"/>
            <a:r>
              <a:rPr lang="en-US" dirty="0" smtClean="0"/>
              <a:t>“foot dragging”			–  “shocking” cats</a:t>
            </a:r>
          </a:p>
          <a:p>
            <a:r>
              <a:rPr lang="en-US" dirty="0" smtClean="0"/>
              <a:t>Electrical charges come in two types, + and –</a:t>
            </a:r>
          </a:p>
          <a:p>
            <a:pPr lvl="1"/>
            <a:r>
              <a:rPr lang="en-US" dirty="0" smtClean="0"/>
              <a:t>Amber (Gk. electron) is associated with – </a:t>
            </a:r>
          </a:p>
          <a:p>
            <a:pPr lvl="1"/>
            <a:r>
              <a:rPr lang="en-US" dirty="0" smtClean="0"/>
              <a:t>Glass is associated with +</a:t>
            </a:r>
          </a:p>
          <a:p>
            <a:r>
              <a:rPr lang="en-US" dirty="0" smtClean="0"/>
              <a:t>Charging:</a:t>
            </a:r>
          </a:p>
          <a:p>
            <a:pPr lvl="1"/>
            <a:r>
              <a:rPr lang="en-US" dirty="0" smtClean="0"/>
              <a:t>By induction</a:t>
            </a:r>
          </a:p>
          <a:p>
            <a:pPr lvl="1"/>
            <a:r>
              <a:rPr lang="en-US" dirty="0" smtClean="0"/>
              <a:t>By conduction (conductors and insulators)</a:t>
            </a:r>
          </a:p>
        </p:txBody>
      </p:sp>
    </p:spTree>
    <p:extLst>
      <p:ext uri="{BB962C8B-B14F-4D97-AF65-F5344CB8AC3E}">
        <p14:creationId xmlns:p14="http://schemas.microsoft.com/office/powerpoint/2010/main" val="2254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 Charges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 (electron)</a:t>
            </a:r>
          </a:p>
          <a:p>
            <a:r>
              <a:rPr lang="en-US" dirty="0" smtClean="0"/>
              <a:t>Positive (proton)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Opposite charges (+ and –) attract whereas like charges (+ and + or – and –) repel</a:t>
            </a:r>
          </a:p>
          <a:p>
            <a:r>
              <a:rPr lang="en-US" dirty="0" smtClean="0"/>
              <a:t>Charge is measured in Coulombs, C</a:t>
            </a:r>
          </a:p>
          <a:p>
            <a:r>
              <a:rPr lang="en-US" dirty="0" smtClean="0"/>
              <a:t>Quantities of charge</a:t>
            </a:r>
          </a:p>
          <a:p>
            <a:pPr lvl="1"/>
            <a:r>
              <a:rPr lang="en-US" dirty="0" smtClean="0"/>
              <a:t>Electron = -1.6 x 10</a:t>
            </a:r>
            <a:r>
              <a:rPr lang="en-US" baseline="30000" dirty="0" smtClean="0"/>
              <a:t>-19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Proton = +1.6 x 10</a:t>
            </a:r>
            <a:r>
              <a:rPr lang="en-US" baseline="30000" dirty="0" smtClean="0"/>
              <a:t>-19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4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Electric </a:t>
            </a:r>
            <a:r>
              <a:rPr lang="en-US" dirty="0" smtClean="0"/>
              <a:t>Field </a:t>
            </a:r>
            <a:r>
              <a:rPr lang="en-US" dirty="0"/>
              <a:t>L</a:t>
            </a:r>
            <a:r>
              <a:rPr lang="en-US" dirty="0" smtClean="0"/>
              <a:t>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Directed </a:t>
            </a:r>
            <a:r>
              <a:rPr lang="en-US" dirty="0"/>
              <a:t>from positive to negative charge</a:t>
            </a:r>
          </a:p>
          <a:p>
            <a:r>
              <a:rPr lang="en-US" dirty="0"/>
              <a:t>Show the path that a </a:t>
            </a:r>
            <a:r>
              <a:rPr lang="en-US" i="1" dirty="0"/>
              <a:t>positive</a:t>
            </a:r>
            <a:r>
              <a:rPr lang="en-US" dirty="0"/>
              <a:t> unit test charge would take. </a:t>
            </a:r>
            <a:endParaRPr lang="en-US" dirty="0" smtClean="0"/>
          </a:p>
          <a:p>
            <a:r>
              <a:rPr lang="en-US" smtClean="0"/>
              <a:t>Account for </a:t>
            </a:r>
            <a:r>
              <a:rPr lang="en-US" dirty="0" smtClean="0"/>
              <a:t>action-at-a-distance forces.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295" y="4002375"/>
            <a:ext cx="5471409" cy="212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Field Strength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43153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E</a:t>
            </a:r>
            <a:r>
              <a:rPr lang="en-US" dirty="0" smtClean="0"/>
              <a:t> = </a:t>
            </a:r>
            <a:r>
              <a:rPr lang="en-US" b="1" dirty="0" smtClean="0"/>
              <a:t>F</a:t>
            </a:r>
            <a:r>
              <a:rPr lang="en-US" baseline="-25000" dirty="0" smtClean="0"/>
              <a:t>e</a:t>
            </a:r>
            <a:r>
              <a:rPr lang="en-US" dirty="0" smtClean="0"/>
              <a:t>/q by </a:t>
            </a:r>
            <a:r>
              <a:rPr lang="en-US" dirty="0"/>
              <a:t>definition (force per unit charge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Or</a:t>
            </a:r>
            <a:r>
              <a:rPr lang="en-US" dirty="0"/>
              <a:t> </a:t>
            </a:r>
            <a:r>
              <a:rPr lang="en-US" b="1" dirty="0" smtClean="0"/>
              <a:t>F</a:t>
            </a:r>
            <a:r>
              <a:rPr lang="en-US" baseline="-25000" dirty="0" smtClean="0"/>
              <a:t>e</a:t>
            </a:r>
            <a:r>
              <a:rPr lang="en-US" dirty="0" smtClean="0"/>
              <a:t> = </a:t>
            </a:r>
            <a:r>
              <a:rPr lang="en-US" b="1" dirty="0" err="1" smtClean="0"/>
              <a:t>E</a:t>
            </a:r>
            <a:r>
              <a:rPr lang="en-US" dirty="0" err="1" smtClean="0"/>
              <a:t>q</a:t>
            </a:r>
            <a:r>
              <a:rPr lang="en-US" dirty="0" smtClean="0"/>
              <a:t> (where </a:t>
            </a:r>
            <a:r>
              <a:rPr lang="en-US" b="1" dirty="0" smtClean="0"/>
              <a:t>E</a:t>
            </a:r>
            <a:r>
              <a:rPr lang="en-US" dirty="0" smtClean="0"/>
              <a:t> = electric field strength)</a:t>
            </a:r>
          </a:p>
          <a:p>
            <a:r>
              <a:rPr lang="en-US" dirty="0" smtClean="0"/>
              <a:t>Units of </a:t>
            </a:r>
            <a:r>
              <a:rPr lang="en-US" b="1" dirty="0" smtClean="0"/>
              <a:t>E</a:t>
            </a:r>
            <a:r>
              <a:rPr lang="en-US" dirty="0" smtClean="0"/>
              <a:t> are N/C </a:t>
            </a:r>
          </a:p>
          <a:p>
            <a:r>
              <a:rPr lang="en-US" dirty="0" smtClean="0"/>
              <a:t>Parallels </a:t>
            </a:r>
            <a:r>
              <a:rPr lang="en-US" b="1" dirty="0" smtClean="0"/>
              <a:t>W</a:t>
            </a:r>
            <a:r>
              <a:rPr lang="en-US" dirty="0" smtClean="0"/>
              <a:t> = m</a:t>
            </a:r>
            <a:r>
              <a:rPr lang="en-US" b="1" dirty="0" smtClean="0"/>
              <a:t>g</a:t>
            </a:r>
            <a:r>
              <a:rPr lang="en-US" dirty="0" smtClean="0"/>
              <a:t> (where </a:t>
            </a:r>
            <a:r>
              <a:rPr lang="en-US" b="1" dirty="0" smtClean="0"/>
              <a:t>g</a:t>
            </a:r>
            <a:r>
              <a:rPr lang="en-US" dirty="0" smtClean="0"/>
              <a:t> = </a:t>
            </a:r>
            <a:r>
              <a:rPr lang="en-US" dirty="0" err="1" smtClean="0"/>
              <a:t>grav</a:t>
            </a:r>
            <a:r>
              <a:rPr lang="en-US" dirty="0" smtClean="0"/>
              <a:t> field strength)</a:t>
            </a:r>
          </a:p>
        </p:txBody>
      </p:sp>
    </p:spTree>
    <p:extLst>
      <p:ext uri="{BB962C8B-B14F-4D97-AF65-F5344CB8AC3E}">
        <p14:creationId xmlns:p14="http://schemas.microsoft.com/office/powerpoint/2010/main" val="4709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Coulomb’s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worked out using a torsion balance</a:t>
            </a:r>
          </a:p>
          <a:p>
            <a:r>
              <a:rPr lang="en-US" dirty="0" smtClean="0"/>
              <a:t>Pendulum apparatus easier to understand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e</a:t>
            </a:r>
            <a:r>
              <a:rPr lang="en-US" dirty="0" smtClean="0"/>
              <a:t> = mg tan(</a:t>
            </a:r>
            <a:r>
              <a:rPr lang="en-US" dirty="0" err="1" smtClean="0"/>
              <a:t>θ</a:t>
            </a:r>
            <a:r>
              <a:rPr lang="en-US" dirty="0" smtClean="0"/>
              <a:t>) found proportional to q</a:t>
            </a:r>
            <a:r>
              <a:rPr lang="en-US" baseline="-25000" dirty="0" smtClean="0"/>
              <a:t>1</a:t>
            </a:r>
            <a:r>
              <a:rPr lang="en-US" dirty="0" smtClean="0"/>
              <a:t> and q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/>
              <a:t>e</a:t>
            </a:r>
            <a:r>
              <a:rPr lang="en-US" dirty="0" smtClean="0"/>
              <a:t> = mg tan</a:t>
            </a:r>
            <a:r>
              <a:rPr lang="en-US" dirty="0"/>
              <a:t>(</a:t>
            </a:r>
            <a:r>
              <a:rPr lang="en-US" dirty="0" err="1"/>
              <a:t>θ</a:t>
            </a:r>
            <a:r>
              <a:rPr lang="en-US" dirty="0"/>
              <a:t>) </a:t>
            </a:r>
            <a:r>
              <a:rPr lang="en-US" dirty="0" smtClean="0"/>
              <a:t>found inversely proportional to r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/>
              <a:t>e</a:t>
            </a:r>
            <a:r>
              <a:rPr lang="en-US" dirty="0" smtClean="0"/>
              <a:t> = k</a:t>
            </a:r>
            <a:r>
              <a:rPr lang="en-US" baseline="-25000" dirty="0"/>
              <a:t>e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  <a:r>
              <a:rPr lang="en-US" dirty="0" smtClean="0"/>
              <a:t> where </a:t>
            </a:r>
            <a:r>
              <a:rPr lang="en-US" dirty="0" err="1" smtClean="0"/>
              <a:t>k</a:t>
            </a:r>
            <a:r>
              <a:rPr lang="en-US" baseline="-25000" dirty="0" err="1"/>
              <a:t>e</a:t>
            </a:r>
            <a:r>
              <a:rPr lang="en-US" dirty="0" smtClean="0"/>
              <a:t> = 9 x 10</a:t>
            </a:r>
            <a:r>
              <a:rPr lang="en-US" baseline="30000" dirty="0" smtClean="0"/>
              <a:t>9</a:t>
            </a:r>
            <a:r>
              <a:rPr lang="en-US" dirty="0" smtClean="0"/>
              <a:t> Nm</a:t>
            </a:r>
            <a:r>
              <a:rPr lang="en-US" baseline="30000" dirty="0" smtClean="0"/>
              <a:t>2</a:t>
            </a:r>
            <a:r>
              <a:rPr lang="en-US" dirty="0" smtClean="0"/>
              <a:t>/C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Parallels Newton’s universal law of gravitation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= Gm</a:t>
            </a:r>
            <a:r>
              <a:rPr lang="en-US" baseline="-25000" dirty="0" smtClean="0"/>
              <a:t>1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/r</a:t>
            </a:r>
            <a:r>
              <a:rPr lang="en-US" baseline="30000" dirty="0" smtClean="0"/>
              <a:t>2 </a:t>
            </a:r>
            <a:r>
              <a:rPr lang="en-US" dirty="0" smtClean="0"/>
              <a:t>where G = 6.67 x 10</a:t>
            </a:r>
            <a:r>
              <a:rPr lang="en-US" baseline="30000" dirty="0" smtClean="0"/>
              <a:t>-11 </a:t>
            </a:r>
            <a:r>
              <a:rPr lang="en-US" dirty="0" smtClean="0"/>
              <a:t>Nm</a:t>
            </a:r>
            <a:r>
              <a:rPr lang="en-US" baseline="30000" dirty="0" smtClean="0"/>
              <a:t>2</a:t>
            </a:r>
            <a:r>
              <a:rPr lang="en-US" dirty="0" smtClean="0"/>
              <a:t>/kg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Note that F</a:t>
            </a:r>
            <a:r>
              <a:rPr lang="en-US" baseline="-25000" dirty="0" smtClean="0"/>
              <a:t>e</a:t>
            </a:r>
            <a:r>
              <a:rPr lang="en-US" dirty="0" smtClean="0"/>
              <a:t>/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= 4.17 </a:t>
            </a:r>
            <a:r>
              <a:rPr lang="en-US" dirty="0" err="1" smtClean="0"/>
              <a:t>x</a:t>
            </a:r>
            <a:r>
              <a:rPr lang="en-US" smtClean="0"/>
              <a:t> 10</a:t>
            </a:r>
            <a:r>
              <a:rPr lang="en-US" baseline="30000" smtClean="0"/>
              <a:t>42</a:t>
            </a:r>
            <a:r>
              <a:rPr lang="en-US" smtClean="0"/>
              <a:t>; therefore </a:t>
            </a:r>
            <a:r>
              <a:rPr lang="en-US" dirty="0" smtClean="0"/>
              <a:t>F</a:t>
            </a:r>
            <a:r>
              <a:rPr lang="en-US" baseline="-25000" dirty="0" smtClean="0"/>
              <a:t>e</a:t>
            </a:r>
            <a:r>
              <a:rPr lang="en-US" dirty="0" smtClean="0"/>
              <a:t> &gt;&gt;&gt;&gt;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endParaRPr lang="en-US" baseline="-25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Gravity Dominates in Universe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smtClean="0"/>
              <a:t>Because </a:t>
            </a:r>
            <a:r>
              <a:rPr lang="en-US" dirty="0"/>
              <a:t>F</a:t>
            </a:r>
            <a:r>
              <a:rPr lang="en-US" baseline="-25000" dirty="0"/>
              <a:t>e</a:t>
            </a:r>
            <a:r>
              <a:rPr lang="en-US" dirty="0"/>
              <a:t>/</a:t>
            </a:r>
            <a:r>
              <a:rPr lang="en-US" dirty="0" err="1"/>
              <a:t>F</a:t>
            </a:r>
            <a:r>
              <a:rPr lang="en-US" baseline="-25000" dirty="0" err="1"/>
              <a:t>g</a:t>
            </a:r>
            <a:r>
              <a:rPr lang="en-US" dirty="0"/>
              <a:t> = 4.17 x 10</a:t>
            </a:r>
            <a:r>
              <a:rPr lang="en-US" baseline="30000" dirty="0"/>
              <a:t>42</a:t>
            </a:r>
            <a:r>
              <a:rPr lang="en-US" dirty="0"/>
              <a:t> </a:t>
            </a:r>
            <a:r>
              <a:rPr lang="en-US" dirty="0" smtClean="0"/>
              <a:t>and F</a:t>
            </a:r>
            <a:r>
              <a:rPr lang="en-US" baseline="-25000" dirty="0" smtClean="0"/>
              <a:t>e</a:t>
            </a:r>
            <a:r>
              <a:rPr lang="en-US" dirty="0" smtClean="0"/>
              <a:t> </a:t>
            </a:r>
            <a:r>
              <a:rPr lang="en-US" dirty="0"/>
              <a:t>&gt;&gt;&gt;&gt;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, then why does gravity dominate in the universe?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The universe is “neutral” in terms of overall charge; that is, the number of electrons is balanced by the number of protons.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Individual objects are most commonly neutral because they contain roughly equal numbers of positive and negative charges.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Couple of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/>
              <a:t>F</a:t>
            </a:r>
            <a:r>
              <a:rPr lang="en-US" sz="3200" baseline="-25000" dirty="0"/>
              <a:t>e</a:t>
            </a:r>
            <a:r>
              <a:rPr lang="en-US" sz="3200" dirty="0"/>
              <a:t> = k</a:t>
            </a:r>
            <a:r>
              <a:rPr lang="en-US" sz="3200" baseline="-25000" dirty="0"/>
              <a:t>e</a:t>
            </a:r>
            <a:r>
              <a:rPr lang="en-US" sz="3200" dirty="0"/>
              <a:t>q</a:t>
            </a:r>
            <a:r>
              <a:rPr lang="en-US" sz="3200" baseline="-25000" dirty="0"/>
              <a:t>1</a:t>
            </a:r>
            <a:r>
              <a:rPr lang="en-US" sz="3200" dirty="0"/>
              <a:t>q</a:t>
            </a:r>
            <a:r>
              <a:rPr lang="en-US" sz="3200" baseline="-25000" dirty="0"/>
              <a:t>2</a:t>
            </a:r>
            <a:r>
              <a:rPr lang="en-US" sz="3200" dirty="0"/>
              <a:t>/r</a:t>
            </a:r>
            <a:r>
              <a:rPr lang="en-US" sz="3200" baseline="30000" dirty="0"/>
              <a:t>2</a:t>
            </a:r>
            <a:r>
              <a:rPr lang="en-US" sz="3200" dirty="0"/>
              <a:t> where </a:t>
            </a:r>
            <a:r>
              <a:rPr lang="en-US" sz="3200" dirty="0" err="1"/>
              <a:t>k</a:t>
            </a:r>
            <a:r>
              <a:rPr lang="en-US" sz="3200" baseline="-25000" dirty="0" err="1"/>
              <a:t>e</a:t>
            </a:r>
            <a:r>
              <a:rPr lang="en-US" sz="3200" dirty="0"/>
              <a:t> = 9 x 10</a:t>
            </a:r>
            <a:r>
              <a:rPr lang="en-US" sz="3200" baseline="30000" dirty="0"/>
              <a:t>9</a:t>
            </a:r>
            <a:r>
              <a:rPr lang="en-US" sz="3200" dirty="0"/>
              <a:t> Nm</a:t>
            </a:r>
            <a:r>
              <a:rPr lang="en-US" sz="3200" baseline="30000" dirty="0"/>
              <a:t>2</a:t>
            </a:r>
            <a:r>
              <a:rPr lang="en-US" sz="3200" dirty="0"/>
              <a:t>/</a:t>
            </a:r>
            <a:r>
              <a:rPr lang="en-US" sz="3200" dirty="0" smtClean="0"/>
              <a:t>C</a:t>
            </a:r>
            <a:r>
              <a:rPr lang="en-US" sz="3200" baseline="30000" dirty="0" smtClean="0"/>
              <a:t>2</a:t>
            </a:r>
          </a:p>
          <a:p>
            <a:pPr lvl="1"/>
            <a:r>
              <a:rPr lang="en-US" dirty="0" smtClean="0"/>
              <a:t>Analogously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= Gm</a:t>
            </a:r>
            <a:r>
              <a:rPr lang="en-US" baseline="-25000" dirty="0" smtClean="0"/>
              <a:t>1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However,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is only attractive (unless we are talking the grand scale of the universe...</a:t>
            </a:r>
            <a:r>
              <a:rPr lang="en-US" smtClean="0"/>
              <a:t>) whereas </a:t>
            </a:r>
            <a:r>
              <a:rPr lang="en-US" dirty="0" smtClean="0"/>
              <a:t>F</a:t>
            </a:r>
            <a:r>
              <a:rPr lang="en-US" baseline="-25000" dirty="0" smtClean="0"/>
              <a:t>e</a:t>
            </a:r>
            <a:r>
              <a:rPr lang="en-US" dirty="0" smtClean="0"/>
              <a:t> can be either attractive </a:t>
            </a:r>
            <a:r>
              <a:rPr lang="en-US" smtClean="0"/>
              <a:t>or repulsive</a:t>
            </a:r>
          </a:p>
          <a:p>
            <a:r>
              <a:rPr lang="en-US" b="1" dirty="0" smtClean="0"/>
              <a:t>F</a:t>
            </a:r>
            <a:r>
              <a:rPr lang="en-US" baseline="-25000" dirty="0" smtClean="0"/>
              <a:t>e</a:t>
            </a:r>
            <a:r>
              <a:rPr lang="en-US" dirty="0" smtClean="0"/>
              <a:t> = </a:t>
            </a:r>
            <a:r>
              <a:rPr lang="en-US" dirty="0" err="1" smtClean="0"/>
              <a:t>q</a:t>
            </a:r>
            <a:r>
              <a:rPr lang="en-US" b="1" dirty="0" err="1" smtClean="0"/>
              <a:t>E</a:t>
            </a:r>
            <a:endParaRPr lang="en-US" b="1" dirty="0" smtClean="0"/>
          </a:p>
          <a:p>
            <a:pPr lvl="1"/>
            <a:r>
              <a:rPr lang="en-US" dirty="0" smtClean="0"/>
              <a:t>Analogously </a:t>
            </a:r>
            <a:r>
              <a:rPr lang="en-US" b="1" dirty="0" smtClean="0"/>
              <a:t>W</a:t>
            </a:r>
            <a:r>
              <a:rPr lang="en-US" dirty="0" smtClean="0"/>
              <a:t> = m</a:t>
            </a:r>
            <a:r>
              <a:rPr lang="en-US" b="1" dirty="0" smtClean="0"/>
              <a:t>g</a:t>
            </a:r>
          </a:p>
          <a:p>
            <a:pPr lvl="1"/>
            <a:r>
              <a:rPr lang="en-US" dirty="0" smtClean="0"/>
              <a:t>This is why </a:t>
            </a:r>
            <a:r>
              <a:rPr lang="en-US" b="1" dirty="0" err="1" smtClean="0"/>
              <a:t>g</a:t>
            </a:r>
            <a:r>
              <a:rPr lang="en-US" dirty="0" smtClean="0"/>
              <a:t> is sometimes called the gravitational field strength and is expressed in units of N/kg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2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C. HW Problems (1/3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ea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direction of the field 1 m away from the 1C charge, in or out of the 1C charge?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force would a 1.4x10</a:t>
            </a:r>
            <a:r>
              <a:rPr lang="en-US" baseline="30000" dirty="0" smtClean="0"/>
              <a:t>-5</a:t>
            </a:r>
            <a:r>
              <a:rPr lang="en-US" dirty="0" smtClean="0"/>
              <a:t>C negative charge experience at 1m distance from the 1C positive charge?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Would the force be directed toward or away from the 1C charge?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83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7"/>
  <p:tag name="TPFULLVERSION" val="7.5.7.1"/>
  <p:tag name="PPTVERSION" val="15"/>
  <p:tag name="TPOS" val="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438</Words>
  <Application>Microsoft Macintosh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Static Electricity</vt:lpstr>
      <vt:lpstr>Electrostatics</vt:lpstr>
      <vt:lpstr>Electrical Charges</vt:lpstr>
      <vt:lpstr>Electric Field Lines</vt:lpstr>
      <vt:lpstr>Electric Field Strength</vt:lpstr>
      <vt:lpstr>Coulomb’s Law</vt:lpstr>
      <vt:lpstr>Why Gravity Dominates in Universe</vt:lpstr>
      <vt:lpstr>A Couple of Examples</vt:lpstr>
      <vt:lpstr>E. C. HW Problems (1/3 pt ea)</vt:lpstr>
      <vt:lpstr>E.C. Homework Note</vt:lpstr>
    </vt:vector>
  </TitlesOfParts>
  <Company>Personal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Wenning</dc:creator>
  <cp:lastModifiedBy>Wenning, Carl</cp:lastModifiedBy>
  <cp:revision>73</cp:revision>
  <dcterms:created xsi:type="dcterms:W3CDTF">2014-04-01T12:47:24Z</dcterms:created>
  <dcterms:modified xsi:type="dcterms:W3CDTF">2017-10-18T18:50:50Z</dcterms:modified>
</cp:coreProperties>
</file>