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4" r:id="rId4"/>
    <p:sldId id="268" r:id="rId5"/>
    <p:sldId id="265" r:id="rId6"/>
    <p:sldId id="266" r:id="rId7"/>
    <p:sldId id="267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94687"/>
  </p:normalViewPr>
  <p:slideViewPr>
    <p:cSldViewPr snapToGrid="0" snapToObjects="1">
      <p:cViewPr varScale="1">
        <p:scale>
          <a:sx n="85" d="100"/>
          <a:sy n="85" d="100"/>
        </p:scale>
        <p:origin x="98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5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2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CE7B-F7F6-1E42-BA87-52D1491E8218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5EBD-6D15-B14C-A351-5C4440554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Magnetism and Electricity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38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</a:t>
            </a:r>
            <a:r>
              <a:rPr lang="en-US" dirty="0" smtClean="0"/>
              <a:t> on a Charge as a Result of </a:t>
            </a:r>
            <a:r>
              <a:rPr lang="en-US" b="1" dirty="0" smtClean="0"/>
              <a:t>B</a:t>
            </a:r>
            <a:r>
              <a:rPr lang="en-US" dirty="0" smtClean="0"/>
              <a:t>, </a:t>
            </a:r>
            <a:r>
              <a:rPr lang="en-US" b="1" dirty="0" smtClean="0"/>
              <a:t>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harged particles (+ and –) moving in a magnetic field experiences a force, </a:t>
            </a:r>
            <a:r>
              <a:rPr lang="en-US" b="1" dirty="0" smtClean="0"/>
              <a:t>F</a:t>
            </a:r>
            <a:r>
              <a:rPr lang="en-US" dirty="0" smtClean="0"/>
              <a:t>, but only so long as </a:t>
            </a:r>
            <a:r>
              <a:rPr lang="en-US" b="1" dirty="0" smtClean="0"/>
              <a:t>v</a:t>
            </a:r>
            <a:r>
              <a:rPr lang="en-US" dirty="0" smtClean="0"/>
              <a:t> is not parallel to </a:t>
            </a:r>
            <a:r>
              <a:rPr lang="en-US" b="1" dirty="0" smtClean="0"/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direction of the force is given by </a:t>
            </a:r>
            <a:r>
              <a:rPr lang="en-US" i="1" dirty="0" smtClean="0"/>
              <a:t>right hand rule #2.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77" y="3894418"/>
            <a:ext cx="4610100" cy="256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941" y="4586941"/>
            <a:ext cx="18676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is defined to flow in the same direction</a:t>
            </a:r>
          </a:p>
          <a:p>
            <a:r>
              <a:rPr lang="en-US" dirty="0">
                <a:solidFill>
                  <a:srgbClr val="FF0000"/>
                </a:solidFill>
              </a:rPr>
              <a:t>as a positive (+) test particle.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15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Electricity from </a:t>
            </a:r>
            <a:r>
              <a:rPr lang="en-US" i="1" dirty="0" smtClean="0"/>
              <a:t>Changing</a:t>
            </a:r>
            <a:r>
              <a:rPr lang="en-US" dirty="0" smtClean="0"/>
              <a:t> </a:t>
            </a:r>
            <a:r>
              <a:rPr lang="en-US" b="1" dirty="0" smtClean="0"/>
              <a:t>B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Faraday discovers electric induction.</a:t>
            </a:r>
          </a:p>
          <a:p>
            <a:pPr lvl="1"/>
            <a:r>
              <a:rPr lang="en-US" dirty="0" smtClean="0"/>
              <a:t>Today we have the electric generator.</a:t>
            </a:r>
          </a:p>
          <a:p>
            <a:pPr lvl="1"/>
            <a:r>
              <a:rPr lang="en-US" dirty="0"/>
              <a:t>Charges in the presence of a </a:t>
            </a:r>
            <a:r>
              <a:rPr lang="en-US" i="1" dirty="0"/>
              <a:t>changing</a:t>
            </a:r>
            <a:r>
              <a:rPr lang="en-US" dirty="0"/>
              <a:t> magnetic field are forced to </a:t>
            </a:r>
            <a:r>
              <a:rPr lang="en-US" dirty="0" smtClean="0"/>
              <a:t>flow in conducting wires.</a:t>
            </a:r>
          </a:p>
          <a:p>
            <a:pPr lvl="1"/>
            <a:r>
              <a:rPr lang="en-US" dirty="0" smtClean="0"/>
              <a:t>Faraday’s law – The strength of an electromotive force induced in a loop of wire is proportional to the rate at which the magnetic flux through the area of the loop changes. </a:t>
            </a:r>
          </a:p>
          <a:p>
            <a:pPr lvl="1"/>
            <a:r>
              <a:rPr lang="en-US" dirty="0" smtClean="0"/>
              <a:t>AC is used in preference to DC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5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451" y="4346565"/>
            <a:ext cx="2964549" cy="2264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Compasses and Lodestones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compass known from ancient times</a:t>
            </a:r>
          </a:p>
          <a:p>
            <a:pPr lvl="1"/>
            <a:r>
              <a:rPr lang="en-US" dirty="0" smtClean="0"/>
              <a:t>Chinese probably the first (Marco Polo reported)</a:t>
            </a:r>
          </a:p>
          <a:p>
            <a:pPr lvl="1"/>
            <a:r>
              <a:rPr lang="en-US" dirty="0" smtClean="0"/>
              <a:t>Compass needle prepared from lodestone</a:t>
            </a:r>
          </a:p>
          <a:p>
            <a:pPr lvl="1"/>
            <a:r>
              <a:rPr lang="en-US" dirty="0" smtClean="0"/>
              <a:t>Needles float on water</a:t>
            </a:r>
          </a:p>
          <a:p>
            <a:pPr lvl="1"/>
            <a:r>
              <a:rPr lang="en-US" dirty="0" smtClean="0"/>
              <a:t>Compasses </a:t>
            </a:r>
            <a:r>
              <a:rPr lang="en-US" dirty="0"/>
              <a:t>have “north” and “south” </a:t>
            </a:r>
            <a:r>
              <a:rPr lang="en-US" dirty="0" smtClean="0"/>
              <a:t>ends</a:t>
            </a:r>
          </a:p>
          <a:p>
            <a:pPr lvl="1"/>
            <a:r>
              <a:rPr lang="en-US" dirty="0" smtClean="0"/>
              <a:t>Like poles repel – opposites attract. </a:t>
            </a:r>
          </a:p>
          <a:p>
            <a:pPr lvl="1"/>
            <a:r>
              <a:rPr lang="en-US" dirty="0"/>
              <a:t>Magnetic monopoles do not exist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-216893" y="0"/>
            <a:ext cx="3835477" cy="38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3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acts as though there is a large bar magnet at its center – with its </a:t>
            </a:r>
            <a:r>
              <a:rPr lang="en-US" i="1" dirty="0" smtClean="0"/>
              <a:t>south</a:t>
            </a:r>
            <a:r>
              <a:rPr lang="en-US" dirty="0" smtClean="0"/>
              <a:t> magnetic pole ~4</a:t>
            </a:r>
            <a:r>
              <a:rPr lang="en-US" baseline="30000" dirty="0" smtClean="0"/>
              <a:t>o</a:t>
            </a:r>
            <a:r>
              <a:rPr lang="en-US" dirty="0" smtClean="0"/>
              <a:t> from Earth’s </a:t>
            </a:r>
            <a:r>
              <a:rPr lang="en-US" i="1" dirty="0" smtClean="0"/>
              <a:t>north</a:t>
            </a:r>
            <a:r>
              <a:rPr lang="en-US" dirty="0" smtClean="0"/>
              <a:t> geographic pole.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75" y="3232576"/>
            <a:ext cx="6425133" cy="333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Move and Weakening!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The “north” end of the compass points to the south magnetic pole of the Earth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The magnetic south pole is located north of Canada and is on the move!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Strength is currently decreasing </a:t>
            </a:r>
            <a:r>
              <a:rPr lang="en-US" sz="2800" dirty="0"/>
              <a:t>at a rate of about 6.3% per </a:t>
            </a:r>
            <a:r>
              <a:rPr lang="en-US" sz="2800" dirty="0" smtClean="0"/>
              <a:t>century.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84" b="-4684"/>
          <a:stretch>
            <a:fillRect/>
          </a:stretch>
        </p:blipFill>
        <p:spPr>
          <a:xfrm>
            <a:off x="4152200" y="1132936"/>
            <a:ext cx="4534600" cy="5081819"/>
          </a:xfrm>
        </p:spPr>
      </p:pic>
    </p:spTree>
    <p:extLst>
      <p:ext uri="{BB962C8B-B14F-4D97-AF65-F5344CB8AC3E}">
        <p14:creationId xmlns:p14="http://schemas.microsoft.com/office/powerpoint/2010/main" val="209684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in Physics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field is a hypothetical construct designed to explain action at a distance.</a:t>
            </a:r>
          </a:p>
          <a:p>
            <a:r>
              <a:rPr lang="en-US" dirty="0" smtClean="0"/>
              <a:t>Two types of forces:</a:t>
            </a:r>
          </a:p>
          <a:p>
            <a:pPr lvl="1"/>
            <a:r>
              <a:rPr lang="en-US" dirty="0" smtClean="0"/>
              <a:t>Contact forces</a:t>
            </a:r>
          </a:p>
          <a:p>
            <a:pPr lvl="2"/>
            <a:r>
              <a:rPr lang="en-US" dirty="0" smtClean="0"/>
              <a:t>Pushing and pulling</a:t>
            </a:r>
          </a:p>
          <a:p>
            <a:pPr lvl="1"/>
            <a:r>
              <a:rPr lang="en-US" dirty="0" smtClean="0"/>
              <a:t>Action-at-a-distance forces</a:t>
            </a:r>
          </a:p>
          <a:p>
            <a:pPr lvl="2"/>
            <a:r>
              <a:rPr lang="en-US" dirty="0" smtClean="0"/>
              <a:t>Gravitational force</a:t>
            </a:r>
          </a:p>
          <a:p>
            <a:pPr lvl="2"/>
            <a:r>
              <a:rPr lang="en-US" dirty="0" smtClean="0"/>
              <a:t>Electrical force</a:t>
            </a:r>
          </a:p>
          <a:p>
            <a:pPr lvl="2"/>
            <a:r>
              <a:rPr lang="en-US" dirty="0" smtClean="0"/>
              <a:t>Magnetic force</a:t>
            </a:r>
          </a:p>
          <a:p>
            <a:pPr lvl="2"/>
            <a:r>
              <a:rPr lang="en-US" dirty="0" smtClean="0"/>
              <a:t>Certain nuclear forces (weak and strong)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in Physics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624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Gravitational:</a:t>
            </a:r>
          </a:p>
          <a:p>
            <a:pPr lvl="1"/>
            <a:r>
              <a:rPr lang="en-US" dirty="0" smtClean="0"/>
              <a:t>Arrows indicate direction of motion of any matter.</a:t>
            </a:r>
          </a:p>
          <a:p>
            <a:pPr lvl="1"/>
            <a:r>
              <a:rPr lang="en-US" dirty="0" smtClean="0"/>
              <a:t>Always attractive on a “small” scale</a:t>
            </a:r>
            <a:endParaRPr lang="en-US" dirty="0"/>
          </a:p>
          <a:p>
            <a:r>
              <a:rPr lang="en-US" dirty="0" smtClean="0"/>
              <a:t>Electrical:</a:t>
            </a:r>
          </a:p>
          <a:p>
            <a:pPr lvl="1"/>
            <a:r>
              <a:rPr lang="en-US" dirty="0" smtClean="0"/>
              <a:t>Arrows indicate direction of motion of a positive test particle, e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Opposites attract; likes repel</a:t>
            </a:r>
          </a:p>
          <a:p>
            <a:r>
              <a:rPr lang="en-US" dirty="0" smtClean="0"/>
              <a:t>Magnetic: </a:t>
            </a:r>
          </a:p>
          <a:p>
            <a:pPr lvl="1"/>
            <a:r>
              <a:rPr lang="en-US" dirty="0" smtClean="0"/>
              <a:t>Arrows indicate direction of motion of a north “monopole” which DNE.</a:t>
            </a:r>
          </a:p>
          <a:p>
            <a:pPr lvl="1"/>
            <a:r>
              <a:rPr lang="en-US" dirty="0" smtClean="0"/>
              <a:t>Opposites attract; likes repel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71" y="1344358"/>
            <a:ext cx="1974228" cy="182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223" y="4900706"/>
            <a:ext cx="2039793" cy="1225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570" y="3169023"/>
            <a:ext cx="1974229" cy="14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Fields in Physics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9256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concentration of field lines indicate field strength (measured in N/kg, N/C</a:t>
            </a:r>
            <a:r>
              <a:rPr lang="en-US" sz="2800" smtClean="0"/>
              <a:t>, or Tesla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The closer lines are, the  more intense the field.</a:t>
            </a:r>
          </a:p>
          <a:p>
            <a:r>
              <a:rPr lang="en-US" sz="2800" dirty="0" smtClean="0"/>
              <a:t>The more intense the field, the stronger the attractive or repulsive force.</a:t>
            </a:r>
          </a:p>
          <a:p>
            <a:r>
              <a:rPr lang="en-US" sz="2800" dirty="0" smtClean="0"/>
              <a:t>When field lines point in the same direction, this indicates attraction and visa versa.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758" y="5020235"/>
            <a:ext cx="4349515" cy="1673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235" y="4927171"/>
            <a:ext cx="4217337" cy="19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5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 from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05737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Öersted</a:t>
            </a:r>
            <a:r>
              <a:rPr lang="en-US" dirty="0" smtClean="0"/>
              <a:t> shows that direct (one way) flowing electricity produces a constant magnetic field.</a:t>
            </a:r>
          </a:p>
          <a:p>
            <a:r>
              <a:rPr lang="en-US" dirty="0" smtClean="0"/>
              <a:t>Ampère shows that parallel current carrying wires have an attractive force between them. </a:t>
            </a:r>
          </a:p>
          <a:p>
            <a:r>
              <a:rPr lang="en-US" dirty="0"/>
              <a:t>Ampère argues that currents flowing within the Earth are responsible for the planet’s magnetic field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104" y="1721071"/>
            <a:ext cx="1765010" cy="1459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837" y="3512041"/>
            <a:ext cx="2367875" cy="28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563" t="13116" r="21938" b="11207"/>
          <a:stretch/>
        </p:blipFill>
        <p:spPr>
          <a:xfrm>
            <a:off x="5760303" y="3260116"/>
            <a:ext cx="3383697" cy="3012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Faraday’s Lines of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89324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Field lines trace out magnetic fields.</a:t>
            </a:r>
          </a:p>
          <a:p>
            <a:r>
              <a:rPr lang="en-US" dirty="0" smtClean="0"/>
              <a:t>Magnetic fields are directed from N to S.</a:t>
            </a:r>
          </a:p>
          <a:p>
            <a:r>
              <a:rPr lang="en-US" dirty="0" smtClean="0"/>
              <a:t>A long, current-carrying wire produces a circular field consistent with the </a:t>
            </a:r>
            <a:r>
              <a:rPr lang="en-US" i="1" dirty="0" smtClean="0"/>
              <a:t>right hand rule #1. </a:t>
            </a:r>
          </a:p>
          <a:p>
            <a:r>
              <a:rPr lang="en-US" dirty="0" smtClean="0"/>
              <a:t>Magnetic fields of currents – the solenoid.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019" y="1600200"/>
            <a:ext cx="2615781" cy="1695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0744" y="5541387"/>
            <a:ext cx="1517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Current is defined to flow in the same direction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s a positive (+) test particle.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1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562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Magnetism and Electricity</vt:lpstr>
      <vt:lpstr>Compasses and Lodestones</vt:lpstr>
      <vt:lpstr>Earth’s Magnetic Field</vt:lpstr>
      <vt:lpstr>On the Move and Weakening!</vt:lpstr>
      <vt:lpstr>Fields in Physics 1</vt:lpstr>
      <vt:lpstr>Fields in Physics 2</vt:lpstr>
      <vt:lpstr>Fields in Physics 3</vt:lpstr>
      <vt:lpstr>Magnetism from Electricity</vt:lpstr>
      <vt:lpstr>Faraday’s Lines of Force</vt:lpstr>
      <vt:lpstr>F on a Charge as a Result of B, v</vt:lpstr>
      <vt:lpstr>Electricity from Changing B Field</vt:lpstr>
    </vt:vector>
  </TitlesOfParts>
  <Company>Personal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Wenning</dc:creator>
  <cp:lastModifiedBy>Wenning, Carl</cp:lastModifiedBy>
  <cp:revision>41</cp:revision>
  <dcterms:created xsi:type="dcterms:W3CDTF">2014-04-01T12:38:27Z</dcterms:created>
  <dcterms:modified xsi:type="dcterms:W3CDTF">2017-10-18T18:51:39Z</dcterms:modified>
</cp:coreProperties>
</file>