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9" r:id="rId3"/>
    <p:sldId id="260" r:id="rId4"/>
    <p:sldId id="262" r:id="rId5"/>
    <p:sldId id="263" r:id="rId6"/>
    <p:sldId id="258" r:id="rId7"/>
    <p:sldId id="265" r:id="rId8"/>
    <p:sldId id="259" r:id="rId9"/>
    <p:sldId id="264" r:id="rId10"/>
    <p:sldId id="267" r:id="rId11"/>
    <p:sldId id="268" r:id="rId12"/>
    <p:sldId id="266" r:id="rId13"/>
    <p:sldId id="261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>
        <p:scale>
          <a:sx n="75" d="100"/>
          <a:sy n="75" d="100"/>
        </p:scale>
        <p:origin x="3224" y="1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4F8E5-7516-714F-8215-9D511D983110}" type="datetimeFigureOut">
              <a:rPr lang="en-US" smtClean="0"/>
              <a:pPr/>
              <a:t>10/18/17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F8DB5-0582-5142-91F2-C465E7E6D0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146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4F8E5-7516-714F-8215-9D511D983110}" type="datetimeFigureOut">
              <a:rPr lang="en-US" smtClean="0"/>
              <a:pPr/>
              <a:t>10/18/17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F8DB5-0582-5142-91F2-C465E7E6D0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96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4F8E5-7516-714F-8215-9D511D983110}" type="datetimeFigureOut">
              <a:rPr lang="en-US" smtClean="0"/>
              <a:pPr/>
              <a:t>10/18/17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F8DB5-0582-5142-91F2-C465E7E6D0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052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4F8E5-7516-714F-8215-9D511D983110}" type="datetimeFigureOut">
              <a:rPr lang="en-US" smtClean="0"/>
              <a:pPr/>
              <a:t>10/18/17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F8DB5-0582-5142-91F2-C465E7E6D0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110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4F8E5-7516-714F-8215-9D511D983110}" type="datetimeFigureOut">
              <a:rPr lang="en-US" smtClean="0"/>
              <a:pPr/>
              <a:t>10/18/17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F8DB5-0582-5142-91F2-C465E7E6D0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841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4F8E5-7516-714F-8215-9D511D983110}" type="datetimeFigureOut">
              <a:rPr lang="en-US" smtClean="0"/>
              <a:pPr/>
              <a:t>10/18/17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F8DB5-0582-5142-91F2-C465E7E6D0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97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4F8E5-7516-714F-8215-9D511D983110}" type="datetimeFigureOut">
              <a:rPr lang="en-US" smtClean="0"/>
              <a:pPr/>
              <a:t>10/18/17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F8DB5-0582-5142-91F2-C465E7E6D0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6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4F8E5-7516-714F-8215-9D511D983110}" type="datetimeFigureOut">
              <a:rPr lang="en-US" smtClean="0"/>
              <a:pPr/>
              <a:t>10/18/17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F8DB5-0582-5142-91F2-C465E7E6D0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581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4F8E5-7516-714F-8215-9D511D983110}" type="datetimeFigureOut">
              <a:rPr lang="en-US" smtClean="0"/>
              <a:pPr/>
              <a:t>10/18/17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F8DB5-0582-5142-91F2-C465E7E6D0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514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4F8E5-7516-714F-8215-9D511D983110}" type="datetimeFigureOut">
              <a:rPr lang="en-US" smtClean="0"/>
              <a:pPr/>
              <a:t>10/18/17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F8DB5-0582-5142-91F2-C465E7E6D0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833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4F8E5-7516-714F-8215-9D511D983110}" type="datetimeFigureOut">
              <a:rPr lang="en-US" smtClean="0"/>
              <a:pPr/>
              <a:t>10/18/17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F8DB5-0582-5142-91F2-C465E7E6D0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521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4F8E5-7516-714F-8215-9D511D983110}" type="datetimeFigureOut">
              <a:rPr lang="en-US" smtClean="0"/>
              <a:pPr/>
              <a:t>10/18/17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8DB5-0582-5142-91F2-C465E7E6D0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187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General Theory of Relativity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85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Consequences of Matter’s Presence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Gravity distorts space, introducing fictitious forces – two apples following to Earth center. </a:t>
            </a:r>
          </a:p>
          <a:p>
            <a:r>
              <a:rPr lang="en-US" dirty="0" smtClean="0"/>
              <a:t>Gravity distorts space changing world lines.</a:t>
            </a:r>
          </a:p>
          <a:p>
            <a:pPr lvl="1"/>
            <a:r>
              <a:rPr lang="en-US" dirty="0" smtClean="0"/>
              <a:t>Flat space</a:t>
            </a:r>
          </a:p>
          <a:p>
            <a:pPr lvl="1"/>
            <a:r>
              <a:rPr lang="en-US" dirty="0" smtClean="0"/>
              <a:t>Positively curved space</a:t>
            </a:r>
          </a:p>
          <a:p>
            <a:pPr lvl="1"/>
            <a:r>
              <a:rPr lang="en-US" dirty="0" smtClean="0"/>
              <a:t>Negatively curved space</a:t>
            </a:r>
          </a:p>
          <a:p>
            <a:r>
              <a:rPr lang="en-US" dirty="0" smtClean="0"/>
              <a:t>Curved space has “higher dimensionality” – consider Edwin Abbott’s </a:t>
            </a:r>
            <a:r>
              <a:rPr lang="en-US" i="1" dirty="0" smtClean="0"/>
              <a:t>Flatland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78699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 of Space Curvature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Flat or zero curvature:</a:t>
            </a:r>
          </a:p>
          <a:p>
            <a:pPr lvl="1"/>
            <a:r>
              <a:rPr lang="en-US" dirty="0" smtClean="0"/>
              <a:t>Triangles = 180 degrees; parallel lines are parallel; one can travel in a straight line indefinitely, space unbounded</a:t>
            </a:r>
          </a:p>
          <a:p>
            <a:r>
              <a:rPr lang="en-US" dirty="0" smtClean="0"/>
              <a:t>Positive curvature:</a:t>
            </a:r>
          </a:p>
          <a:p>
            <a:pPr lvl="1"/>
            <a:r>
              <a:rPr lang="en-US" dirty="0" smtClean="0"/>
              <a:t>Triangles &gt; 180 degrees, “parallel” lines converge, travel in a straight line and end up at start, space bounded</a:t>
            </a:r>
          </a:p>
          <a:p>
            <a:r>
              <a:rPr lang="en-US" dirty="0" smtClean="0"/>
              <a:t>Negative curvature:</a:t>
            </a:r>
          </a:p>
          <a:p>
            <a:pPr lvl="1"/>
            <a:r>
              <a:rPr lang="en-US" dirty="0" smtClean="0"/>
              <a:t>Triangles &lt; 180 degrees, “parallel” lines diverge, travel in a straight line indefinitely, space unbounded</a:t>
            </a:r>
          </a:p>
          <a:p>
            <a:r>
              <a:rPr lang="en-US" dirty="0" smtClean="0"/>
              <a:t>“Miracles” become understandable (Abbott)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923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Tests of GTR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Precession of the perihelion of Mercury</a:t>
            </a:r>
          </a:p>
          <a:p>
            <a:pPr lvl="1"/>
            <a:r>
              <a:rPr lang="en-US" dirty="0" smtClean="0"/>
              <a:t>Explained that not explained by classical mechanics</a:t>
            </a:r>
          </a:p>
          <a:p>
            <a:r>
              <a:rPr lang="en-US" dirty="0" smtClean="0"/>
              <a:t>Deflection of star light</a:t>
            </a:r>
          </a:p>
          <a:p>
            <a:pPr lvl="1"/>
            <a:r>
              <a:rPr lang="en-US" dirty="0" smtClean="0"/>
              <a:t>Verified in 1919 solar eclipse </a:t>
            </a:r>
          </a:p>
          <a:p>
            <a:r>
              <a:rPr lang="en-US" dirty="0" smtClean="0"/>
              <a:t>Gravitational reddening of Sirius B</a:t>
            </a:r>
          </a:p>
          <a:p>
            <a:pPr lvl="1"/>
            <a:r>
              <a:rPr lang="en-US" dirty="0" smtClean="0"/>
              <a:t>Verified by spectral studies of the white dwarf star</a:t>
            </a:r>
          </a:p>
          <a:p>
            <a:r>
              <a:rPr lang="en-US" dirty="0" smtClean="0"/>
              <a:t>Gravitational waves</a:t>
            </a:r>
          </a:p>
          <a:p>
            <a:pPr lvl="1"/>
            <a:r>
              <a:rPr lang="en-US" dirty="0" smtClean="0"/>
              <a:t>Verified using binary pulsar and decay of period</a:t>
            </a:r>
          </a:p>
          <a:p>
            <a:r>
              <a:rPr lang="en-US" dirty="0" smtClean="0"/>
              <a:t>Global positioning systems</a:t>
            </a:r>
          </a:p>
          <a:p>
            <a:pPr lvl="1"/>
            <a:r>
              <a:rPr lang="en-US" dirty="0" smtClean="0"/>
              <a:t>GTR corrections required for onboard orbiting clocks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03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Two Theories of Relativity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Special Theory (1905)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Based on the question, “What would the world look like if I rode on a beam of light?”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General Theory (1916)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Based on the question, “How does the presence of matter affect space?”</a:t>
            </a:r>
          </a:p>
        </p:txBody>
      </p:sp>
    </p:spTree>
    <p:extLst>
      <p:ext uri="{BB962C8B-B14F-4D97-AF65-F5344CB8AC3E}">
        <p14:creationId xmlns:p14="http://schemas.microsoft.com/office/powerpoint/2010/main" val="1522647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‘Boundaries” in Physics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Today we start to cross a second threshold between three types of physics (common to all sciences):</a:t>
            </a:r>
          </a:p>
          <a:p>
            <a:pPr lvl="1"/>
            <a:r>
              <a:rPr lang="en-US" dirty="0"/>
              <a:t>Observational</a:t>
            </a:r>
          </a:p>
          <a:p>
            <a:pPr lvl="1"/>
            <a:r>
              <a:rPr lang="en-US" dirty="0" smtClean="0"/>
              <a:t>Experimental</a:t>
            </a:r>
          </a:p>
          <a:p>
            <a:pPr lvl="1"/>
            <a:r>
              <a:rPr lang="en-US" dirty="0" smtClean="0"/>
              <a:t>Theoretical</a:t>
            </a:r>
          </a:p>
          <a:p>
            <a:r>
              <a:rPr lang="en-US" dirty="0" smtClean="0"/>
              <a:t>Each of the above relies upon the others, and none stands entirely on its own.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Albert Einstein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5212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Albert </a:t>
            </a:r>
            <a:r>
              <a:rPr lang="en-US" dirty="0" smtClean="0"/>
              <a:t>Einstein (3/14/79 - 4/18/55, b. in Ulm, Germany) developed special (1905) and general (1916) theories of relativity.</a:t>
            </a:r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most influential physicist of the 20th </a:t>
            </a:r>
            <a:r>
              <a:rPr lang="en-US" dirty="0" smtClean="0"/>
              <a:t>century</a:t>
            </a:r>
            <a:r>
              <a:rPr lang="en-US" dirty="0"/>
              <a:t> </a:t>
            </a:r>
            <a:r>
              <a:rPr lang="en-US" dirty="0" smtClean="0"/>
              <a:t>– if not all time .</a:t>
            </a:r>
          </a:p>
          <a:p>
            <a:r>
              <a:rPr lang="en-US" dirty="0"/>
              <a:t>Revolutionized physics </a:t>
            </a:r>
            <a:r>
              <a:rPr lang="en-US" dirty="0" smtClean="0"/>
              <a:t>yet a </a:t>
            </a:r>
            <a:r>
              <a:rPr lang="en-US" dirty="0"/>
              <a:t>third time (after Newton and Maxwell)</a:t>
            </a:r>
          </a:p>
          <a:p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-21196" r="-2119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30218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Einstein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</a:t>
            </a:r>
            <a:r>
              <a:rPr lang="en-US" dirty="0" smtClean="0"/>
              <a:t>est </a:t>
            </a:r>
            <a:r>
              <a:rPr lang="en-US" dirty="0"/>
              <a:t>known for </a:t>
            </a:r>
            <a:r>
              <a:rPr lang="en-US" i="1" dirty="0" smtClean="0"/>
              <a:t>E=mc</a:t>
            </a:r>
            <a:r>
              <a:rPr lang="en-US" i="1" baseline="30000" dirty="0" smtClean="0"/>
              <a:t>2</a:t>
            </a:r>
          </a:p>
          <a:p>
            <a:r>
              <a:rPr lang="en-US" dirty="0" smtClean="0"/>
              <a:t>1905 </a:t>
            </a:r>
            <a:r>
              <a:rPr lang="en-US" dirty="0" err="1" smtClean="0"/>
              <a:t>Annus</a:t>
            </a:r>
            <a:r>
              <a:rPr lang="en-US" dirty="0" smtClean="0"/>
              <a:t> Mirabilis:</a:t>
            </a:r>
          </a:p>
          <a:p>
            <a:pPr lvl="1"/>
            <a:r>
              <a:rPr lang="en-US" dirty="0" smtClean="0"/>
              <a:t>Brownian motion</a:t>
            </a:r>
          </a:p>
          <a:p>
            <a:pPr lvl="1"/>
            <a:r>
              <a:rPr lang="en-US" dirty="0" smtClean="0"/>
              <a:t>Special relativity</a:t>
            </a:r>
          </a:p>
          <a:p>
            <a:pPr lvl="1"/>
            <a:r>
              <a:rPr lang="en-US" dirty="0" smtClean="0"/>
              <a:t>Photoelectric effect</a:t>
            </a:r>
          </a:p>
          <a:p>
            <a:r>
              <a:rPr lang="en-US" dirty="0"/>
              <a:t>His 1905 paper “On the Electrodynamics of Moving Bodies” was the birth and source of Special relativity.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600200"/>
            <a:ext cx="4135331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this article he noted that Newtonian </a:t>
            </a:r>
            <a:r>
              <a:rPr lang="en-US" dirty="0"/>
              <a:t>mechanics could not be reconciled with Maxwell’s work.</a:t>
            </a:r>
          </a:p>
          <a:p>
            <a:r>
              <a:rPr lang="en-US" dirty="0" smtClean="0"/>
              <a:t>Received </a:t>
            </a:r>
            <a:r>
              <a:rPr lang="en-US" dirty="0"/>
              <a:t>the 1921 Nobel Prize in Physics for the photoelectric </a:t>
            </a:r>
            <a:r>
              <a:rPr lang="en-US" dirty="0" smtClean="0"/>
              <a:t>effect.</a:t>
            </a:r>
            <a:endParaRPr lang="en-US" dirty="0"/>
          </a:p>
          <a:p>
            <a:r>
              <a:rPr lang="en-US" dirty="0" smtClean="0"/>
              <a:t>Established </a:t>
            </a:r>
            <a:r>
              <a:rPr lang="en-US" dirty="0"/>
              <a:t>the basis for quantum mechanics.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529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Einstein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He </a:t>
            </a:r>
            <a:r>
              <a:rPr lang="en-US" dirty="0" smtClean="0"/>
              <a:t>realized</a:t>
            </a:r>
            <a:r>
              <a:rPr lang="en-US" dirty="0"/>
              <a:t> </a:t>
            </a:r>
            <a:r>
              <a:rPr lang="en-US" dirty="0" smtClean="0"/>
              <a:t>after creating Special Relativity that </a:t>
            </a:r>
            <a:r>
              <a:rPr lang="en-US" dirty="0"/>
              <a:t>the </a:t>
            </a:r>
            <a:r>
              <a:rPr lang="en-US" i="1" dirty="0" smtClean="0"/>
              <a:t>principle </a:t>
            </a:r>
            <a:r>
              <a:rPr lang="en-US" i="1" dirty="0"/>
              <a:t>of </a:t>
            </a:r>
            <a:r>
              <a:rPr lang="en-US" i="1" dirty="0" smtClean="0"/>
              <a:t>equivalence</a:t>
            </a:r>
            <a:r>
              <a:rPr lang="en-US" dirty="0" smtClean="0"/>
              <a:t> could </a:t>
            </a:r>
            <a:r>
              <a:rPr lang="en-US" dirty="0"/>
              <a:t>also be extended to </a:t>
            </a:r>
            <a:r>
              <a:rPr lang="en-US" dirty="0" smtClean="0"/>
              <a:t>gravitational fields.</a:t>
            </a:r>
          </a:p>
          <a:p>
            <a:r>
              <a:rPr lang="en-US" smtClean="0"/>
              <a:t>He </a:t>
            </a:r>
            <a:r>
              <a:rPr lang="en-US" dirty="0" smtClean="0"/>
              <a:t>published his General Theory of Relativity in 1916.</a:t>
            </a:r>
            <a:endParaRPr lang="en-US" dirty="0"/>
          </a:p>
        </p:txBody>
      </p:sp>
      <p:pic>
        <p:nvPicPr>
          <p:cNvPr id="7" name="Content Placeholder 4" descr="Screen Shot 2012-10-30 at 3.03.51 PM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591" r="-6591"/>
          <a:stretch>
            <a:fillRect/>
          </a:stretch>
        </p:blipFill>
        <p:spPr>
          <a:xfrm>
            <a:off x="4648200" y="1600200"/>
            <a:ext cx="4038600" cy="4525963"/>
          </a:xfrm>
        </p:spPr>
      </p:pic>
    </p:spTree>
    <p:extLst>
      <p:ext uri="{BB962C8B-B14F-4D97-AF65-F5344CB8AC3E}">
        <p14:creationId xmlns:p14="http://schemas.microsoft.com/office/powerpoint/2010/main" val="2761368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Equivalence Principle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824133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Based on the question, “What happens if a </a:t>
            </a:r>
            <a:r>
              <a:rPr lang="en-US" i="1" dirty="0" smtClean="0"/>
              <a:t>reference frame </a:t>
            </a:r>
            <a:r>
              <a:rPr lang="en-US" dirty="0" smtClean="0"/>
              <a:t>accelerates?”</a:t>
            </a:r>
          </a:p>
          <a:p>
            <a:pPr lvl="1"/>
            <a:r>
              <a:rPr lang="en-US" dirty="0"/>
              <a:t>Weightlessness depends on the </a:t>
            </a:r>
            <a:r>
              <a:rPr lang="en-US" i="1" dirty="0"/>
              <a:t>frame of reference </a:t>
            </a:r>
            <a:r>
              <a:rPr lang="en-US" dirty="0"/>
              <a:t>such as with a falling elevator or             a spaceship in orbit around Earth. </a:t>
            </a:r>
          </a:p>
          <a:p>
            <a:pPr lvl="1"/>
            <a:r>
              <a:rPr lang="en-US" dirty="0" smtClean="0"/>
              <a:t>Artificial “gravity” </a:t>
            </a:r>
            <a:r>
              <a:rPr lang="en-US" dirty="0"/>
              <a:t>occurs in a </a:t>
            </a:r>
            <a:r>
              <a:rPr lang="en-US" dirty="0" smtClean="0"/>
              <a:t>rocket or spinning spacecraft because of Newton’s first law of motion.</a:t>
            </a:r>
          </a:p>
          <a:p>
            <a:pPr lvl="1"/>
            <a:r>
              <a:rPr lang="en-US" dirty="0" smtClean="0"/>
              <a:t>This artificial “gravity” cause by acceleration cannot be distinguished from gravity caused by the presence of matter.</a:t>
            </a:r>
          </a:p>
        </p:txBody>
      </p:sp>
      <p:pic>
        <p:nvPicPr>
          <p:cNvPr id="5" name="Picture 4" descr="Screen shot 2012-10-31 at 1.04.1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6098" y="1600200"/>
            <a:ext cx="1913466" cy="1665276"/>
          </a:xfrm>
          <a:prstGeom prst="rect">
            <a:avLst/>
          </a:prstGeom>
        </p:spPr>
      </p:pic>
      <p:pic>
        <p:nvPicPr>
          <p:cNvPr id="6" name="Picture 5" descr="Screen shot 2012-10-31 at 1.06.26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1333" y="3619593"/>
            <a:ext cx="1745005" cy="2636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822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Equivalence Principle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5692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Inertial frames of reference are those in which Newton’s laws of motion apply.</a:t>
            </a:r>
          </a:p>
          <a:p>
            <a:pPr lvl="1"/>
            <a:r>
              <a:rPr lang="en-US" dirty="0" smtClean="0"/>
              <a:t>All </a:t>
            </a:r>
            <a:r>
              <a:rPr lang="en-US" i="1" dirty="0" smtClean="0"/>
              <a:t>small</a:t>
            </a:r>
            <a:r>
              <a:rPr lang="en-US" dirty="0" smtClean="0"/>
              <a:t> freely falling reference frames are inertial (Newton’s 1</a:t>
            </a:r>
            <a:r>
              <a:rPr lang="en-US" baseline="30000" dirty="0" smtClean="0"/>
              <a:t>st</a:t>
            </a:r>
            <a:r>
              <a:rPr lang="en-US" dirty="0" smtClean="0"/>
              <a:t> law holds – no fictitious forces).</a:t>
            </a:r>
          </a:p>
          <a:p>
            <a:pPr lvl="1"/>
            <a:r>
              <a:rPr lang="en-US" dirty="0" smtClean="0"/>
              <a:t>A small, uniformly accelerated reference frame is indistinguishable from a reference frame in which there exists a gravitational field.</a:t>
            </a:r>
          </a:p>
          <a:p>
            <a:r>
              <a:rPr lang="en-US" dirty="0" smtClean="0"/>
              <a:t>To create an (artificial) gravitational acceleration (or force) in a given direction in a reference frame, accelerate the frame in the opposite direction.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33000"/>
          </a:blip>
          <a:stretch>
            <a:fillRect/>
          </a:stretch>
        </p:blipFill>
        <p:spPr>
          <a:xfrm>
            <a:off x="1143000" y="1912496"/>
            <a:ext cx="6680200" cy="494550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8450" y="242888"/>
            <a:ext cx="2349500" cy="234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702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Consequences of Equivalence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Prediction: Deflection of Light’s Path</a:t>
            </a:r>
          </a:p>
          <a:p>
            <a:pPr lvl="1"/>
            <a:r>
              <a:rPr lang="en-US" dirty="0" smtClean="0"/>
              <a:t>An apple thrown or light beam shot across the short axis of accelerating rocket is deflected.</a:t>
            </a:r>
          </a:p>
          <a:p>
            <a:r>
              <a:rPr lang="en-US" dirty="0" smtClean="0"/>
              <a:t>Prediction: Gravitational Doppler Shift</a:t>
            </a:r>
          </a:p>
          <a:p>
            <a:pPr lvl="1"/>
            <a:r>
              <a:rPr lang="en-US" dirty="0" smtClean="0"/>
              <a:t>When moving against a gravitational field, light loses energy (E = </a:t>
            </a:r>
            <a:r>
              <a:rPr lang="en-US" dirty="0" err="1" smtClean="0"/>
              <a:t>hc</a:t>
            </a:r>
            <a:r>
              <a:rPr lang="en-US" dirty="0" smtClean="0"/>
              <a:t>/</a:t>
            </a:r>
            <a:r>
              <a:rPr lang="en-US" dirty="0" err="1" smtClean="0"/>
              <a:t>λ</a:t>
            </a:r>
            <a:r>
              <a:rPr lang="en-US" dirty="0"/>
              <a:t>)</a:t>
            </a:r>
            <a:r>
              <a:rPr lang="en-US" dirty="0" smtClean="0"/>
              <a:t> while speed remains constant.</a:t>
            </a:r>
          </a:p>
          <a:p>
            <a:r>
              <a:rPr lang="en-US" dirty="0" smtClean="0"/>
              <a:t>Prediction: Gravitational Time Dilation</a:t>
            </a:r>
          </a:p>
          <a:p>
            <a:pPr lvl="1"/>
            <a:r>
              <a:rPr lang="en-US" dirty="0" smtClean="0"/>
              <a:t>Note that </a:t>
            </a:r>
            <a:r>
              <a:rPr lang="en-US" dirty="0" err="1" smtClean="0"/>
              <a:t>λ</a:t>
            </a:r>
            <a:r>
              <a:rPr lang="en-US" dirty="0" smtClean="0"/>
              <a:t>/T = c. (Recall that </a:t>
            </a:r>
            <a:r>
              <a:rPr lang="en-US" dirty="0" err="1"/>
              <a:t>λf</a:t>
            </a:r>
            <a:r>
              <a:rPr lang="en-US" dirty="0" smtClean="0"/>
              <a:t>=c and f=1/T). If </a:t>
            </a:r>
            <a:r>
              <a:rPr lang="en-US" dirty="0" err="1" smtClean="0"/>
              <a:t>λ</a:t>
            </a:r>
            <a:r>
              <a:rPr lang="en-US" dirty="0" smtClean="0"/>
              <a:t> increases, then T increases. Gravity slows clocks.</a:t>
            </a:r>
          </a:p>
        </p:txBody>
      </p:sp>
    </p:spTree>
    <p:extLst>
      <p:ext uri="{BB962C8B-B14F-4D97-AF65-F5344CB8AC3E}">
        <p14:creationId xmlns:p14="http://schemas.microsoft.com/office/powerpoint/2010/main" val="3288198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Experimental Verification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342900" lvl="1" indent="-342900">
              <a:buFont typeface="Arial"/>
              <a:buChar char="•"/>
            </a:pPr>
            <a:r>
              <a:rPr lang="en-US" dirty="0" smtClean="0"/>
              <a:t>In 1919, </a:t>
            </a:r>
            <a:r>
              <a:rPr lang="en-US" dirty="0"/>
              <a:t>Einstein’s </a:t>
            </a:r>
            <a:r>
              <a:rPr lang="en-US" dirty="0" smtClean="0"/>
              <a:t>prediction </a:t>
            </a:r>
            <a:r>
              <a:rPr lang="en-US" dirty="0"/>
              <a:t>of the bending of starlight were </a:t>
            </a:r>
            <a:r>
              <a:rPr lang="en-US" dirty="0" smtClean="0"/>
              <a:t>verified during a total </a:t>
            </a:r>
            <a:r>
              <a:rPr lang="en-US" dirty="0"/>
              <a:t>solar eclipse by Sir </a:t>
            </a:r>
            <a:r>
              <a:rPr lang="en-US" dirty="0" smtClean="0"/>
              <a:t>Arthur </a:t>
            </a:r>
            <a:r>
              <a:rPr lang="en-US" dirty="0" err="1" smtClean="0"/>
              <a:t>Eddington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40000"/>
            <a:ext cx="6268547" cy="416682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8133" y="3403600"/>
            <a:ext cx="3115733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121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718</Words>
  <Application>Microsoft Macintosh PowerPoint</Application>
  <PresentationFormat>On-screen Show (4:3)</PresentationFormat>
  <Paragraphs>74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General Theory of Relativity</vt:lpstr>
      <vt:lpstr>‘Boundaries” in Physics</vt:lpstr>
      <vt:lpstr>Albert Einstein</vt:lpstr>
      <vt:lpstr>Einstein</vt:lpstr>
      <vt:lpstr>Einstein</vt:lpstr>
      <vt:lpstr>Equivalence Principle 1</vt:lpstr>
      <vt:lpstr>Equivalence Principle 2</vt:lpstr>
      <vt:lpstr>Consequences of Equivalence Principle</vt:lpstr>
      <vt:lpstr>First Experimental Verification</vt:lpstr>
      <vt:lpstr>Consequences of Matter’s Presence</vt:lpstr>
      <vt:lpstr>Consequences of Space Curvature</vt:lpstr>
      <vt:lpstr>Experimental Tests of GTR</vt:lpstr>
      <vt:lpstr>The Two Theories of Relativity</vt:lpstr>
    </vt:vector>
  </TitlesOfParts>
  <Company>Illinois State University</Company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Theory of Relativity</dc:title>
  <dc:creator>Carl Wenning</dc:creator>
  <cp:lastModifiedBy>Carl Wenning</cp:lastModifiedBy>
  <cp:revision>61</cp:revision>
  <dcterms:created xsi:type="dcterms:W3CDTF">2014-04-03T12:37:37Z</dcterms:created>
  <dcterms:modified xsi:type="dcterms:W3CDTF">2017-10-18T19:05:46Z</dcterms:modified>
</cp:coreProperties>
</file>