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8" r:id="rId4"/>
    <p:sldId id="269" r:id="rId5"/>
    <p:sldId id="262" r:id="rId6"/>
    <p:sldId id="266" r:id="rId7"/>
    <p:sldId id="267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8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8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3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9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5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2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5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1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4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3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51D31-DF15-CC42-8D65-A0CF2ECA9EA3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E5C4B-12A9-DE4E-A93D-A4AE858AA4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3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6" Type="http://schemas.openxmlformats.org/officeDocument/2006/relationships/image" Target="../media/image8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GTR Continued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30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Hubble’s Law is consistent with the expansion of the universe.</a:t>
            </a:r>
            <a:endParaRPr lang="en-US" dirty="0"/>
          </a:p>
        </p:txBody>
      </p:sp>
      <p:pic>
        <p:nvPicPr>
          <p:cNvPr id="4" name="Content Placeholder 3" descr="Screen Shot 2012-11-04 at 12.41.1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" b="13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593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Einstein, GTR, and the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Einstein’s equation of general relativity:</a:t>
            </a:r>
          </a:p>
          <a:p>
            <a:endParaRPr lang="en-US" dirty="0"/>
          </a:p>
          <a:p>
            <a:r>
              <a:rPr lang="en-US" dirty="0" smtClean="0"/>
              <a:t>The equation required an expanding universe, so Einstein arbitrarily added a “cosmological” constant to avoid this conclusion…</a:t>
            </a:r>
          </a:p>
          <a:p>
            <a:r>
              <a:rPr lang="en-US" dirty="0" smtClean="0"/>
              <a:t>Recall that galactic nebulas had yet to be discovered as galaxies, and neither had the expanding universe!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073753"/>
              </p:ext>
            </p:extLst>
          </p:nvPr>
        </p:nvGraphicFramePr>
        <p:xfrm>
          <a:off x="2999535" y="2152555"/>
          <a:ext cx="2696856" cy="760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1384300" imgH="393700" progId="Equation.3">
                  <p:embed/>
                </p:oleObj>
              </mc:Choice>
              <mc:Fallback>
                <p:oleObj name="Equation" r:id="rId3" imgW="1384300" imgH="3937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535" y="2152555"/>
                        <a:ext cx="2696856" cy="760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265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4400" dirty="0" err="1" smtClean="0"/>
              <a:t>Friedmann’s</a:t>
            </a:r>
            <a:r>
              <a:rPr lang="en-US" sz="4400" dirty="0" smtClean="0"/>
              <a:t> Universe 1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Starts with total energy:</a:t>
            </a:r>
          </a:p>
          <a:p>
            <a:r>
              <a:rPr lang="en-US" dirty="0" smtClean="0"/>
              <a:t>Makes 3 </a:t>
            </a:r>
            <a:r>
              <a:rPr lang="en-US" dirty="0"/>
              <a:t>simplifying assumptions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Universe </a:t>
            </a:r>
            <a:r>
              <a:rPr lang="en-US" dirty="0"/>
              <a:t>is essentially empty (on a larger scale)</a:t>
            </a:r>
          </a:p>
          <a:p>
            <a:pPr lvl="1"/>
            <a:r>
              <a:rPr lang="en-US" dirty="0"/>
              <a:t>Universe is isotropic </a:t>
            </a:r>
            <a:r>
              <a:rPr lang="en-US" dirty="0" smtClean="0"/>
              <a:t>(no </a:t>
            </a:r>
            <a:r>
              <a:rPr lang="en-US" dirty="0"/>
              <a:t>preferred direction)</a:t>
            </a:r>
          </a:p>
          <a:p>
            <a:pPr lvl="1"/>
            <a:r>
              <a:rPr lang="en-US" dirty="0"/>
              <a:t>Universe is homogeneous </a:t>
            </a:r>
            <a:r>
              <a:rPr lang="en-US" dirty="0" smtClean="0"/>
              <a:t>(no </a:t>
            </a:r>
            <a:r>
              <a:rPr lang="en-US" dirty="0"/>
              <a:t>preferred point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and gets: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955227"/>
              </p:ext>
            </p:extLst>
          </p:nvPr>
        </p:nvGraphicFramePr>
        <p:xfrm>
          <a:off x="5020363" y="1417638"/>
          <a:ext cx="2599313" cy="92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3" imgW="965200" imgH="342900" progId="Equation.3">
                  <p:embed/>
                </p:oleObj>
              </mc:Choice>
              <mc:Fallback>
                <p:oleObj name="Equation" r:id="rId3" imgW="965200" imgH="342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0363" y="1417638"/>
                        <a:ext cx="2599313" cy="923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895435"/>
              </p:ext>
            </p:extLst>
          </p:nvPr>
        </p:nvGraphicFramePr>
        <p:xfrm>
          <a:off x="3046344" y="4539008"/>
          <a:ext cx="2936875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5" imgW="1117600" imgH="444500" progId="Equation.3">
                  <p:embed/>
                </p:oleObj>
              </mc:Choice>
              <mc:Fallback>
                <p:oleObj name="Equation" r:id="rId5" imgW="11176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6344" y="4539008"/>
                        <a:ext cx="2936875" cy="1166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275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Friedmann’s</a:t>
            </a:r>
            <a:r>
              <a:rPr lang="en-US" dirty="0" smtClean="0"/>
              <a:t> Universe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Inserting E=mc</a:t>
            </a:r>
            <a:r>
              <a:rPr lang="en-US" baseline="30000" dirty="0" smtClean="0"/>
              <a:t>2</a:t>
            </a:r>
            <a:r>
              <a:rPr lang="en-US" dirty="0" smtClean="0"/>
              <a:t> and taking into account GTR, the prior equation results in: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i="1" dirty="0" smtClean="0"/>
              <a:t>k</a:t>
            </a:r>
            <a:r>
              <a:rPr lang="en-US" dirty="0" smtClean="0"/>
              <a:t> is the curvature of the universe: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k</a:t>
            </a:r>
            <a:r>
              <a:rPr lang="en-US" dirty="0" smtClean="0"/>
              <a:t> &lt; 0, then universe is closed and bounded (positively curved).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k</a:t>
            </a:r>
            <a:r>
              <a:rPr lang="en-US" dirty="0" smtClean="0"/>
              <a:t> &gt; 0, then the universe is open and unbounded (negatively curved).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k</a:t>
            </a:r>
            <a:r>
              <a:rPr lang="en-US" dirty="0" smtClean="0"/>
              <a:t> = 0, then the universe is flat.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347182"/>
              </p:ext>
            </p:extLst>
          </p:nvPr>
        </p:nvGraphicFramePr>
        <p:xfrm>
          <a:off x="5231296" y="2197653"/>
          <a:ext cx="2534480" cy="1056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1066800" imgH="444500" progId="Equation.3">
                  <p:embed/>
                </p:oleObj>
              </mc:Choice>
              <mc:Fallback>
                <p:oleObj name="Equation" r:id="rId3" imgW="10668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31296" y="2197653"/>
                        <a:ext cx="2534480" cy="1056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664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Friedmann’s</a:t>
            </a:r>
            <a:r>
              <a:rPr lang="en-US" dirty="0" smtClean="0"/>
              <a:t>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7369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Solving this equation, </a:t>
            </a:r>
            <a:r>
              <a:rPr lang="en-US" dirty="0" err="1" smtClean="0"/>
              <a:t>Friedmann</a:t>
            </a:r>
            <a:r>
              <a:rPr lang="en-US" dirty="0" smtClean="0"/>
              <a:t> predicted that the universe had to     be expanding if it were to exist.</a:t>
            </a:r>
          </a:p>
          <a:p>
            <a:r>
              <a:rPr lang="en-US" dirty="0" smtClean="0"/>
              <a:t>Einstein added the “cosmological constant” to his own field equations because he could not believe in an expanding universe. Later Einstein remarked, “That was the greatest scientific blunder that I ever made.”</a:t>
            </a:r>
            <a:endParaRPr lang="en-US" dirty="0"/>
          </a:p>
        </p:txBody>
      </p:sp>
      <p:pic>
        <p:nvPicPr>
          <p:cNvPr id="4" name="Picture 3" descr="Screen Shot 2012-11-04 at 12.51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035" y="1890601"/>
            <a:ext cx="1993262" cy="297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85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Hubble’s Relationship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in the footsteps of others, Hubble determines recessional velocities from Doppler shifts.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Screen Shot 2012-11-04 at 1.01.5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471" y="3649892"/>
            <a:ext cx="3964329" cy="2924901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2397"/>
              </p:ext>
            </p:extLst>
          </p:nvPr>
        </p:nvGraphicFramePr>
        <p:xfrm>
          <a:off x="2090056" y="4744281"/>
          <a:ext cx="1552282" cy="1233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4" imgW="495300" imgH="393700" progId="Equation.3">
                  <p:embed/>
                </p:oleObj>
              </mc:Choice>
              <mc:Fallback>
                <p:oleObj name="Equation" r:id="rId4" imgW="495300" imgH="393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056" y="4744281"/>
                        <a:ext cx="1552282" cy="12338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creen Shot 2012-11-04 at 1.01.09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0" y="3177195"/>
            <a:ext cx="4270530" cy="144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49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Hubble’s Relationship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Hubble determines distances to “nebulas” using a variety of means:</a:t>
            </a:r>
          </a:p>
          <a:p>
            <a:pPr lvl="1"/>
            <a:r>
              <a:rPr lang="en-US" dirty="0" smtClean="0"/>
              <a:t>Study of variable stars whose periods are related to their intrinsic brightness</a:t>
            </a:r>
          </a:p>
          <a:p>
            <a:pPr lvl="1"/>
            <a:r>
              <a:rPr lang="en-US" dirty="0" smtClean="0"/>
              <a:t>Angular diameters by type</a:t>
            </a:r>
          </a:p>
          <a:p>
            <a:pPr lvl="1"/>
            <a:r>
              <a:rPr lang="en-US" dirty="0" smtClean="0"/>
              <a:t>Presence of brightest stars in a galaxy by type</a:t>
            </a:r>
          </a:p>
          <a:p>
            <a:pPr lvl="1"/>
            <a:r>
              <a:rPr lang="en-US" dirty="0" smtClean="0"/>
              <a:t>Presence of globular star clusters</a:t>
            </a:r>
          </a:p>
          <a:p>
            <a:pPr lvl="1"/>
            <a:r>
              <a:rPr lang="en-US" dirty="0" smtClean="0"/>
              <a:t>Presence of supernovas by type (I and II)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Hubble’s Law for Galaxies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Hubble used Doppler shifts and distances to study galaxies. He found </a:t>
            </a:r>
            <a:r>
              <a:rPr lang="en-US" smtClean="0"/>
              <a:t>a linear relationship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Screen Shot 2012-11-04 at 12.39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310" y="2854767"/>
            <a:ext cx="5848408" cy="36290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19929" y="4431985"/>
            <a:ext cx="12384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 = HR</a:t>
            </a:r>
          </a:p>
        </p:txBody>
      </p:sp>
      <p:pic>
        <p:nvPicPr>
          <p:cNvPr id="6" name="Picture 5" descr="Screen Shot 2012-11-04 at 12.48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57" y="3215856"/>
            <a:ext cx="1909053" cy="240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37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Abbé</a:t>
            </a:r>
            <a:r>
              <a:rPr lang="en-US" dirty="0" smtClean="0"/>
              <a:t> Georges </a:t>
            </a:r>
            <a:r>
              <a:rPr lang="en-US" dirty="0" err="1" smtClean="0"/>
              <a:t>Lamaître</a:t>
            </a:r>
            <a:endParaRPr lang="en-US" dirty="0"/>
          </a:p>
        </p:txBody>
      </p:sp>
      <p:pic>
        <p:nvPicPr>
          <p:cNvPr id="6" name="Content Placeholder 5" descr="Screen Shot 2012-11-04 at 12.42.43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748" r="-12748"/>
          <a:stretch>
            <a:fillRect/>
          </a:stretch>
        </p:blipFill>
        <p:spPr/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Introduces the “Big Bang”</a:t>
            </a:r>
          </a:p>
          <a:p>
            <a:r>
              <a:rPr lang="en-US" dirty="0" smtClean="0"/>
              <a:t>Concludes that time since universal expansion began could be found from Hubble parameter.</a:t>
            </a:r>
          </a:p>
          <a:p>
            <a:r>
              <a:rPr lang="en-US" dirty="0" smtClean="0"/>
              <a:t>v = HR; now d/v = t;</a:t>
            </a:r>
          </a:p>
          <a:p>
            <a:r>
              <a:rPr lang="en-US" dirty="0" smtClean="0"/>
              <a:t>v/R = H and d/v = 1/H</a:t>
            </a:r>
          </a:p>
          <a:p>
            <a:r>
              <a:rPr lang="en-US" dirty="0" smtClean="0"/>
              <a:t>The current value of H (21-23km/s/</a:t>
            </a:r>
            <a:r>
              <a:rPr lang="en-US" dirty="0" err="1" smtClean="0"/>
              <a:t>Mly</a:t>
            </a:r>
            <a:r>
              <a:rPr lang="en-US" dirty="0" smtClean="0"/>
              <a:t>) shows the age of the universe to around 13.8 billion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4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391</Words>
  <Application>Microsoft Macintosh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Equation</vt:lpstr>
      <vt:lpstr>GTR Continued</vt:lpstr>
      <vt:lpstr>Einstein, GTR, and the Universe</vt:lpstr>
      <vt:lpstr>Friedmann’s Universe 1 </vt:lpstr>
      <vt:lpstr>Friedmann’s Universe 2</vt:lpstr>
      <vt:lpstr>Friedmann’s Universe</vt:lpstr>
      <vt:lpstr>Hubble’s Relationship 1</vt:lpstr>
      <vt:lpstr>Hubble’s Relationship 2</vt:lpstr>
      <vt:lpstr>Hubble’s Law for Galaxies</vt:lpstr>
      <vt:lpstr>Abbé Georges Lamaître</vt:lpstr>
      <vt:lpstr>Hubble’s Law is consistent with the expansion of the universe.</vt:lpstr>
    </vt:vector>
  </TitlesOfParts>
  <Company>Personal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GTR Continued</dc:title>
  <dc:creator>Carl Wenning</dc:creator>
  <cp:lastModifiedBy>Carl Wenning</cp:lastModifiedBy>
  <cp:revision>40</cp:revision>
  <dcterms:created xsi:type="dcterms:W3CDTF">2012-11-05T21:26:44Z</dcterms:created>
  <dcterms:modified xsi:type="dcterms:W3CDTF">2017-10-18T19:06:15Z</dcterms:modified>
</cp:coreProperties>
</file>