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7" r:id="rId6"/>
    <p:sldId id="274" r:id="rId7"/>
    <p:sldId id="275" r:id="rId8"/>
    <p:sldId id="276" r:id="rId9"/>
    <p:sldId id="262" r:id="rId10"/>
    <p:sldId id="263" r:id="rId11"/>
    <p:sldId id="273" r:id="rId12"/>
    <p:sldId id="264" r:id="rId13"/>
    <p:sldId id="265" r:id="rId14"/>
    <p:sldId id="268" r:id="rId15"/>
    <p:sldId id="266" r:id="rId16"/>
    <p:sldId id="270" r:id="rId17"/>
    <p:sldId id="271" r:id="rId18"/>
    <p:sldId id="272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87"/>
  </p:normalViewPr>
  <p:slideViewPr>
    <p:cSldViewPr snapToGrid="0" snapToObjects="1">
      <p:cViewPr varScale="1">
        <p:scale>
          <a:sx n="71" d="100"/>
          <a:sy n="71" d="100"/>
        </p:scale>
        <p:origin x="176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1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1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3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9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9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8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C5EFB-DAEF-2146-B770-3C7DBBCBCFEB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1D7E-CB02-994E-BD17-CB0138995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9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Physics of the Cosmos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Nebulae 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Emission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Content Placeholder 7" descr="Screen Shot 2012-11-11 at 7.23.08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0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Screen Shot 2012-11-11 at 7.23.57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r="47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31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Nebulae II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Reflection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Planetary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Content Placeholder 6" descr="Screen Shot 2012-11-15 at 10.57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b="1638"/>
          <a:stretch>
            <a:fillRect/>
          </a:stretch>
        </p:blipFill>
        <p:spPr>
          <a:xfrm>
            <a:off x="4801692" y="2413578"/>
            <a:ext cx="4040188" cy="3951288"/>
          </a:xfrm>
          <a:prstGeom prst="rect">
            <a:avLst/>
          </a:prstGeom>
        </p:spPr>
      </p:pic>
      <p:pic>
        <p:nvPicPr>
          <p:cNvPr id="10" name="Content Placeholder 9" descr="Screen Shot 2012-11-11 at 7.19.22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r="10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02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SNRs, Neutron Stars &amp; Black Holes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SNR with Neutron Star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Content Placeholder 7" descr="Screen Shot 2012-11-11 at 7.25.2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Black Hole Model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Content Placeholder 8" descr="Screen Shot 2012-11-11 at 7.26.28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" b="1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19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Galaxies 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Spiral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Content Placeholder 9" descr="Screen Shot 2012-11-11 at 7.34.5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45" b="-13845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Barred Spiral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Content Placeholder 12" descr="Screen Shot 2012-11-11 at 7.41.47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r="8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92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Galaxies II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Elliptical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Content Placeholder 7" descr="Screen Shot 2012-11-11 at 7.36.39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1" r="-1451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Irregular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Content Placeholder 8" descr="Screen Shot 2012-11-11 at 7.39.15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r="3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42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Universe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creen Shot 2012-11-11 at 7.28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7" r="-7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64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&amp; Radiation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 Bang started off immensely hot!</a:t>
            </a:r>
          </a:p>
          <a:p>
            <a:r>
              <a:rPr lang="en-US" dirty="0" smtClean="0"/>
              <a:t>The time since the beginning of the universe is 1/H years or about 13.8 billion years.</a:t>
            </a:r>
          </a:p>
          <a:p>
            <a:r>
              <a:rPr lang="en-US" dirty="0" smtClean="0"/>
              <a:t>Radiation dominated the early universe.</a:t>
            </a:r>
          </a:p>
          <a:p>
            <a:r>
              <a:rPr lang="en-US" dirty="0" smtClean="0"/>
              <a:t>Matter dominance occurs after radiation “cools” enough for matter to condense per the relationship E=mc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770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Dominance (today)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universe is composed mostly of matter.</a:t>
            </a:r>
          </a:p>
          <a:p>
            <a:r>
              <a:rPr lang="en-US" dirty="0" smtClean="0"/>
              <a:t>Most of the past 13.8 billion years has been dominated by matter.</a:t>
            </a:r>
          </a:p>
          <a:p>
            <a:r>
              <a:rPr lang="en-US" dirty="0" smtClean="0"/>
              <a:t>Our “horizon” is 13.8 billion light years away.</a:t>
            </a:r>
          </a:p>
          <a:p>
            <a:r>
              <a:rPr lang="en-US" dirty="0" smtClean="0"/>
              <a:t>During this period, the rate of expansion has been slowing (but for some recent findings!)</a:t>
            </a:r>
          </a:p>
          <a:p>
            <a:r>
              <a:rPr lang="en-US" dirty="0" smtClean="0"/>
              <a:t>In the past, H was much higher. </a:t>
            </a:r>
          </a:p>
        </p:txBody>
      </p:sp>
    </p:spTree>
    <p:extLst>
      <p:ext uri="{BB962C8B-B14F-4D97-AF65-F5344CB8AC3E}">
        <p14:creationId xmlns:p14="http://schemas.microsoft.com/office/powerpoint/2010/main" val="682838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Dominance (early)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Radiation dominated the early universe.</a:t>
            </a:r>
          </a:p>
          <a:p>
            <a:r>
              <a:rPr lang="en-US" dirty="0" smtClean="0"/>
              <a:t>The nature of the radiation was that of a black body radiator at an extremely high </a:t>
            </a:r>
            <a:r>
              <a:rPr lang="en-US" dirty="0" smtClean="0"/>
              <a:t>temperature.</a:t>
            </a:r>
            <a:endParaRPr lang="en-US" dirty="0" smtClean="0"/>
          </a:p>
          <a:p>
            <a:r>
              <a:rPr lang="en-US" dirty="0" smtClean="0"/>
              <a:t>Remnants of the early universe are BB-like, but strongly red-shifted.</a:t>
            </a:r>
          </a:p>
        </p:txBody>
      </p:sp>
      <p:pic>
        <p:nvPicPr>
          <p:cNvPr id="7" name="Content Placeholder 6" descr="Screen shot 2012-11-12 at 2.22.09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25" r="23331" b="-42754"/>
          <a:stretch/>
        </p:blipFill>
        <p:spPr>
          <a:xfrm>
            <a:off x="4346574" y="703752"/>
            <a:ext cx="4340226" cy="6070111"/>
          </a:xfrm>
        </p:spPr>
      </p:pic>
    </p:spTree>
    <p:extLst>
      <p:ext uri="{BB962C8B-B14F-4D97-AF65-F5344CB8AC3E}">
        <p14:creationId xmlns:p14="http://schemas.microsoft.com/office/powerpoint/2010/main" val="290155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Wien’s Law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 Shot 2013-04-15 at 7.20.4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"/>
          <a:stretch/>
        </p:blipFill>
        <p:spPr>
          <a:xfrm>
            <a:off x="238021" y="1417638"/>
            <a:ext cx="8593571" cy="48151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0377" y="6048100"/>
            <a:ext cx="2953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400" b="1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mr-IN" sz="2400" b="1" baseline="-25000" dirty="0">
                <a:solidFill>
                  <a:schemeClr val="bg1"/>
                </a:solidFill>
                <a:latin typeface="+mj-lt"/>
              </a:rPr>
              <a:t>(°C)</a:t>
            </a:r>
            <a:r>
              <a:rPr lang="mr-IN" sz="2400" b="1" dirty="0">
                <a:solidFill>
                  <a:schemeClr val="bg1"/>
                </a:solidFill>
                <a:latin typeface="+mj-lt"/>
              </a:rPr>
              <a:t> = </a:t>
            </a:r>
            <a:r>
              <a:rPr lang="mr-IN" sz="2400" b="1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mr-IN" sz="2400" b="1" baseline="-25000" dirty="0">
                <a:solidFill>
                  <a:schemeClr val="bg1"/>
                </a:solidFill>
                <a:latin typeface="+mj-lt"/>
              </a:rPr>
              <a:t>(</a:t>
            </a:r>
            <a:r>
              <a:rPr lang="mr-IN" sz="2400" b="1" baseline="-25000" dirty="0" err="1">
                <a:solidFill>
                  <a:schemeClr val="bg1"/>
                </a:solidFill>
                <a:latin typeface="+mj-lt"/>
              </a:rPr>
              <a:t>K</a:t>
            </a:r>
            <a:r>
              <a:rPr lang="mr-IN" sz="2400" b="1" baseline="-25000" dirty="0">
                <a:solidFill>
                  <a:schemeClr val="bg1"/>
                </a:solidFill>
                <a:latin typeface="+mj-lt"/>
              </a:rPr>
              <a:t>)</a:t>
            </a:r>
            <a:r>
              <a:rPr lang="mr-IN" sz="2400" b="1" dirty="0">
                <a:solidFill>
                  <a:schemeClr val="bg1"/>
                </a:solidFill>
                <a:latin typeface="+mj-lt"/>
              </a:rPr>
              <a:t> - </a:t>
            </a:r>
            <a:r>
              <a:rPr lang="mr-IN" sz="2400" dirty="0">
                <a:solidFill>
                  <a:schemeClr val="bg1"/>
                </a:solidFill>
                <a:latin typeface="Times New Roman" charset="0"/>
              </a:rPr>
              <a:t>273.15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4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first… the Cosmos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Night Sky</a:t>
            </a:r>
          </a:p>
          <a:p>
            <a:r>
              <a:rPr lang="en-US" dirty="0" smtClean="0"/>
              <a:t>The Milky Way</a:t>
            </a:r>
          </a:p>
          <a:p>
            <a:r>
              <a:rPr lang="en-US" dirty="0" smtClean="0"/>
              <a:t>Stars (individual, binary, variable)</a:t>
            </a:r>
            <a:endParaRPr lang="en-US" dirty="0"/>
          </a:p>
          <a:p>
            <a:r>
              <a:rPr lang="en-US" dirty="0" smtClean="0"/>
              <a:t>Clusters (globular and open)</a:t>
            </a:r>
          </a:p>
          <a:p>
            <a:r>
              <a:rPr lang="en-US" dirty="0" smtClean="0"/>
              <a:t>Nebulae (reflection, emission, dark, planetary)</a:t>
            </a:r>
          </a:p>
          <a:p>
            <a:r>
              <a:rPr lang="en-US" dirty="0" smtClean="0"/>
              <a:t>SNRs, Neutron Stars, &amp; Black Holes</a:t>
            </a:r>
          </a:p>
          <a:p>
            <a:r>
              <a:rPr lang="en-US" dirty="0" smtClean="0"/>
              <a:t>Galaxies</a:t>
            </a:r>
          </a:p>
          <a:p>
            <a:r>
              <a:rPr lang="en-US" dirty="0" smtClean="0"/>
              <a:t>The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Stefan-Boltzmann Law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Screen Shot 2013-04-15 at 7.2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417638"/>
            <a:ext cx="83185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7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Night Sky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Screen shot 2012-11-12 at 1.54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 b="4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41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Milky Way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Screen Shot 2012-11-11 at 7.10.40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r="21493"/>
          <a:stretch>
            <a:fillRect/>
          </a:stretch>
        </p:blipFill>
        <p:spPr/>
      </p:pic>
      <p:pic>
        <p:nvPicPr>
          <p:cNvPr id="7" name="Content Placeholder 6" descr="Screen Shot 2012-11-11 at 7.12.05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r="150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58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Galactic Structure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Content Placeholder 7" descr="Screen Shot 2012-11-11 at 7.17.03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r="19005"/>
          <a:stretch>
            <a:fillRect/>
          </a:stretch>
        </p:blipFill>
        <p:spPr/>
      </p:pic>
      <p:pic>
        <p:nvPicPr>
          <p:cNvPr id="7" name="Content Placeholder 4" descr="Screen Shot 2012-11-11 at 7.13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r="9908"/>
          <a:stretch>
            <a:fillRect/>
          </a:stretch>
        </p:blipFill>
        <p:spPr>
          <a:xfrm>
            <a:off x="4800600" y="1417638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Individual Stars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74" y="1104348"/>
            <a:ext cx="5440036" cy="57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Binary Stars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78" y="1231438"/>
            <a:ext cx="5626562" cy="56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Variable Stars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527"/>
          <a:stretch/>
        </p:blipFill>
        <p:spPr>
          <a:xfrm>
            <a:off x="457199" y="1071501"/>
            <a:ext cx="8229601" cy="589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Clusters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Open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Globular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Content Placeholder 12" descr="Screen Shot 2012-11-11 at 7.20.57 PM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r="118"/>
          <a:stretch>
            <a:fillRect/>
          </a:stretch>
        </p:blipFill>
        <p:spPr/>
      </p:pic>
      <p:pic>
        <p:nvPicPr>
          <p:cNvPr id="4" name="Content Placeholder 3" descr="Screen Shot 2012-11-15 at 11.00.01 A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6" r="10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39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266</Words>
  <Application>Microsoft Macintosh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Mangal</vt:lpstr>
      <vt:lpstr>Times New Roman</vt:lpstr>
      <vt:lpstr>Office Theme</vt:lpstr>
      <vt:lpstr>Physics of the Cosmos</vt:lpstr>
      <vt:lpstr>But first… the Cosmos</vt:lpstr>
      <vt:lpstr>The Night Sky</vt:lpstr>
      <vt:lpstr>The Milky Way</vt:lpstr>
      <vt:lpstr>Galactic Structure</vt:lpstr>
      <vt:lpstr>Individual Stars</vt:lpstr>
      <vt:lpstr>Binary Stars</vt:lpstr>
      <vt:lpstr>Variable Stars</vt:lpstr>
      <vt:lpstr>Clusters</vt:lpstr>
      <vt:lpstr>Nebulae I</vt:lpstr>
      <vt:lpstr>Nebulae II</vt:lpstr>
      <vt:lpstr>SNRs, Neutron Stars &amp; Black Holes</vt:lpstr>
      <vt:lpstr>Galaxies I</vt:lpstr>
      <vt:lpstr>Galaxies II</vt:lpstr>
      <vt:lpstr>The Universe</vt:lpstr>
      <vt:lpstr>Matter &amp; Radiation Dominance</vt:lpstr>
      <vt:lpstr>Matter Dominance (today)</vt:lpstr>
      <vt:lpstr>Radiation Dominance (early)</vt:lpstr>
      <vt:lpstr>Wien’s Law</vt:lpstr>
      <vt:lpstr>Stefan-Boltzmann Law</vt:lpstr>
    </vt:vector>
  </TitlesOfParts>
  <Company>Personal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the Cosmos</dc:title>
  <dc:creator>Carl Wenning</dc:creator>
  <cp:lastModifiedBy>Wenning, Carl</cp:lastModifiedBy>
  <cp:revision>57</cp:revision>
  <dcterms:created xsi:type="dcterms:W3CDTF">2012-11-11T17:41:37Z</dcterms:created>
  <dcterms:modified xsi:type="dcterms:W3CDTF">2017-11-10T16:14:47Z</dcterms:modified>
</cp:coreProperties>
</file>