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58" r:id="rId8"/>
    <p:sldId id="262" r:id="rId9"/>
    <p:sldId id="260" r:id="rId10"/>
    <p:sldId id="259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6A9-C878-A146-9D11-B3073FE09DBC}" type="datetimeFigureOut">
              <a:rPr lang="en-US" smtClean="0"/>
              <a:pPr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1896-FCC3-5640-AE32-57380779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0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6A9-C878-A146-9D11-B3073FE09DBC}" type="datetimeFigureOut">
              <a:rPr lang="en-US" smtClean="0"/>
              <a:pPr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1896-FCC3-5640-AE32-57380779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3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6A9-C878-A146-9D11-B3073FE09DBC}" type="datetimeFigureOut">
              <a:rPr lang="en-US" smtClean="0"/>
              <a:pPr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1896-FCC3-5640-AE32-57380779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6A9-C878-A146-9D11-B3073FE09DBC}" type="datetimeFigureOut">
              <a:rPr lang="en-US" smtClean="0"/>
              <a:pPr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1896-FCC3-5640-AE32-57380779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39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6A9-C878-A146-9D11-B3073FE09DBC}" type="datetimeFigureOut">
              <a:rPr lang="en-US" smtClean="0"/>
              <a:pPr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1896-FCC3-5640-AE32-57380779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1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6A9-C878-A146-9D11-B3073FE09DBC}" type="datetimeFigureOut">
              <a:rPr lang="en-US" smtClean="0"/>
              <a:pPr/>
              <a:t>10/20/17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1896-FCC3-5640-AE32-57380779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23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6A9-C878-A146-9D11-B3073FE09DBC}" type="datetimeFigureOut">
              <a:rPr lang="en-US" smtClean="0"/>
              <a:pPr/>
              <a:t>10/20/17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1896-FCC3-5640-AE32-57380779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6A9-C878-A146-9D11-B3073FE09DBC}" type="datetimeFigureOut">
              <a:rPr lang="en-US" smtClean="0"/>
              <a:pPr/>
              <a:t>10/20/17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1896-FCC3-5640-AE32-57380779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36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6A9-C878-A146-9D11-B3073FE09DBC}" type="datetimeFigureOut">
              <a:rPr lang="en-US" smtClean="0"/>
              <a:pPr/>
              <a:t>10/20/17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1896-FCC3-5640-AE32-57380779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3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6A9-C878-A146-9D11-B3073FE09DBC}" type="datetimeFigureOut">
              <a:rPr lang="en-US" smtClean="0"/>
              <a:pPr/>
              <a:t>10/20/17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1896-FCC3-5640-AE32-57380779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86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86A9-C878-A146-9D11-B3073FE09DBC}" type="datetimeFigureOut">
              <a:rPr lang="en-US" smtClean="0"/>
              <a:pPr/>
              <a:t>10/20/17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1896-FCC3-5640-AE32-57380779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2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886A9-C878-A146-9D11-B3073FE09DBC}" type="datetimeFigureOut">
              <a:rPr lang="en-US" smtClean="0"/>
              <a:pPr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11896-FCC3-5640-AE32-57380779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83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Physics of the Cosmos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3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Echo of the Big Bang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Work of Arno Penzias and Robert Wilson detecting </a:t>
            </a:r>
            <a:r>
              <a:rPr lang="en-US" dirty="0"/>
              <a:t>c</a:t>
            </a:r>
            <a:r>
              <a:rPr lang="en-US" dirty="0" smtClean="0"/>
              <a:t>osmic microwave background radiation.</a:t>
            </a:r>
          </a:p>
          <a:p>
            <a:r>
              <a:rPr lang="en-US" dirty="0" smtClean="0"/>
              <a:t>Colleagues at Princeton University made an earlier prediction that microwave “echo” should exist as a consequence  of the Big Bang.</a:t>
            </a:r>
          </a:p>
        </p:txBody>
      </p:sp>
      <p:pic>
        <p:nvPicPr>
          <p:cNvPr id="5" name="Content Placeholder 4" descr="Screen shot 2012-11-14 at 2.46.42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753" b="-247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4586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Cosmic Background Radiation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Black body </a:t>
            </a:r>
            <a:r>
              <a:rPr lang="en-US" dirty="0"/>
              <a:t>radiator at T = </a:t>
            </a:r>
            <a:r>
              <a:rPr lang="en-US" dirty="0" smtClean="0"/>
              <a:t>2.725K</a:t>
            </a:r>
            <a:r>
              <a:rPr lang="en-US" dirty="0"/>
              <a:t> </a:t>
            </a:r>
            <a:r>
              <a:rPr lang="en-US" dirty="0" smtClean="0"/>
              <a:t>and the </a:t>
            </a:r>
            <a:r>
              <a:rPr lang="en-US" dirty="0"/>
              <a:t>work of </a:t>
            </a:r>
            <a:r>
              <a:rPr lang="en-US" dirty="0" smtClean="0"/>
              <a:t>COBE – a perfect match!</a:t>
            </a:r>
            <a:endParaRPr lang="en-US" dirty="0"/>
          </a:p>
          <a:p>
            <a:r>
              <a:rPr lang="en-US" dirty="0"/>
              <a:t>During the earliest stages of the cosmos, the universe was radiation dominated.</a:t>
            </a:r>
          </a:p>
          <a:p>
            <a:r>
              <a:rPr lang="en-US" dirty="0"/>
              <a:t>This radiation is just now reaching us from the “horizon” of the universe and is red shifted so it appears as a cold black body radiator.</a:t>
            </a:r>
          </a:p>
          <a:p>
            <a:endParaRPr lang="en-US" dirty="0"/>
          </a:p>
        </p:txBody>
      </p:sp>
      <p:pic>
        <p:nvPicPr>
          <p:cNvPr id="8" name="Content Placeholder 7" descr="Screen shot 2012-11-14 at 2.49.15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600" b="-326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704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time since the beginning of the universe is 1/H years or about 13.8 billion years.</a:t>
            </a:r>
          </a:p>
          <a:p>
            <a:r>
              <a:rPr lang="en-US" dirty="0"/>
              <a:t>The Big Bang started off immensely hot!</a:t>
            </a:r>
          </a:p>
          <a:p>
            <a:r>
              <a:rPr lang="en-US" dirty="0" smtClean="0"/>
              <a:t>Radiation dominated the early universe.</a:t>
            </a:r>
          </a:p>
          <a:p>
            <a:r>
              <a:rPr lang="en-US" dirty="0" smtClean="0"/>
              <a:t>Matter dominance occurs after radiation “cools” enough for matter to condense per the relationship E=mc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9543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Matter Dominance (today)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universe is composed mostly of matter.</a:t>
            </a:r>
          </a:p>
          <a:p>
            <a:r>
              <a:rPr lang="en-US" dirty="0" smtClean="0"/>
              <a:t>Most of the past 13.8 billion years has been dominated by matter.</a:t>
            </a:r>
          </a:p>
          <a:p>
            <a:r>
              <a:rPr lang="en-US" dirty="0" smtClean="0"/>
              <a:t>Our “horizon” is 13.8 billion light years away.</a:t>
            </a:r>
          </a:p>
          <a:p>
            <a:r>
              <a:rPr lang="en-US" dirty="0" smtClean="0"/>
              <a:t>During this period, the rate of expansion has been slowing (but for some recent findings!)</a:t>
            </a:r>
          </a:p>
          <a:p>
            <a:r>
              <a:rPr lang="en-US" dirty="0" smtClean="0"/>
              <a:t>In the past, H was much higher. </a:t>
            </a:r>
          </a:p>
        </p:txBody>
      </p:sp>
    </p:spTree>
    <p:extLst>
      <p:ext uri="{BB962C8B-B14F-4D97-AF65-F5344CB8AC3E}">
        <p14:creationId xmlns:p14="http://schemas.microsoft.com/office/powerpoint/2010/main" val="392377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Radiation Dominance (early)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nature of the radiation was that of a black body radiator at an extremely high temperature.</a:t>
            </a:r>
          </a:p>
          <a:p>
            <a:r>
              <a:rPr lang="en-US" dirty="0" smtClean="0"/>
              <a:t>The visible remnant of the early universe (radiation) is black body-like with a large red shift.</a:t>
            </a:r>
          </a:p>
        </p:txBody>
      </p:sp>
      <p:pic>
        <p:nvPicPr>
          <p:cNvPr id="7" name="Content Placeholder 6" descr="Screen shot 2012-11-12 at 2.22.09 PM.pn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425" r="23331" b="-42754"/>
          <a:stretch/>
        </p:blipFill>
        <p:spPr>
          <a:xfrm>
            <a:off x="4346574" y="703752"/>
            <a:ext cx="4340226" cy="6070111"/>
          </a:xfrm>
        </p:spPr>
      </p:pic>
    </p:spTree>
    <p:extLst>
      <p:ext uri="{BB962C8B-B14F-4D97-AF65-F5344CB8AC3E}">
        <p14:creationId xmlns:p14="http://schemas.microsoft.com/office/powerpoint/2010/main" val="2381985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Wien’s Law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Screen Shot 2013-04-15 at 7.20.4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8"/>
          <a:stretch/>
        </p:blipFill>
        <p:spPr>
          <a:xfrm>
            <a:off x="238021" y="1417638"/>
            <a:ext cx="8593571" cy="481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454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Stefan-Boltzmann Law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Screen Shot 2013-04-15 at 7.23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" y="1417638"/>
            <a:ext cx="8318500" cy="51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54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Expansion and Olber’s</a:t>
            </a:r>
            <a:r>
              <a:rPr lang="en-US" dirty="0" smtClean="0"/>
              <a:t> Paradox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Why is the night sky dark?</a:t>
            </a:r>
          </a:p>
          <a:p>
            <a:r>
              <a:rPr lang="en-US" dirty="0" smtClean="0"/>
              <a:t>If the universe is infinite and without boundary, every line of sight should intersect a star and the sky should be intensely bright.</a:t>
            </a:r>
          </a:p>
          <a:p>
            <a:r>
              <a:rPr lang="en-US" dirty="0" smtClean="0"/>
              <a:t>Consider the mathematics:</a:t>
            </a:r>
          </a:p>
          <a:p>
            <a:pPr lvl="1"/>
            <a:r>
              <a:rPr lang="en-US" dirty="0" smtClean="0"/>
              <a:t>Apparent brightness is proportional to 1/r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smtClean="0"/>
              <a:t>The volume </a:t>
            </a:r>
            <a:r>
              <a:rPr lang="en-US" dirty="0" smtClean="0"/>
              <a:t>of thin layers of space is proportional to r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These two effects offset one another!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5" name="Content Placeholder 4" descr="Screen shot 2012-11-14 at 2.51.28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224" b="-322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7428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Faulty Explanations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universe consists only of the Milky Way – a spinning </a:t>
            </a:r>
            <a:r>
              <a:rPr lang="en-US" i="1" dirty="0" smtClean="0"/>
              <a:t>Island Universe </a:t>
            </a:r>
            <a:r>
              <a:rPr lang="en-US" dirty="0" smtClean="0"/>
              <a:t>– but today we know that the Milky Way is only one of hundreds of billions of galaxies filling space.</a:t>
            </a:r>
          </a:p>
          <a:p>
            <a:r>
              <a:rPr lang="en-US" dirty="0"/>
              <a:t>Absorption of starlight by dust between the </a:t>
            </a:r>
            <a:r>
              <a:rPr lang="en-US" dirty="0" smtClean="0"/>
              <a:t>clouds. But</a:t>
            </a:r>
            <a:r>
              <a:rPr lang="en-US" dirty="0"/>
              <a:t>, no, these clouds would heat up if they absorbed all that radiation and would soon start glowing themselves.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102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Resolving </a:t>
            </a:r>
            <a:r>
              <a:rPr lang="en-US" dirty="0" err="1" smtClean="0"/>
              <a:t>Olber’s</a:t>
            </a:r>
            <a:r>
              <a:rPr lang="en-US" dirty="0" smtClean="0"/>
              <a:t> Paradox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paradox is resolved by the fact that the universe is expanding,</a:t>
            </a:r>
          </a:p>
          <a:p>
            <a:r>
              <a:rPr lang="en-US" dirty="0" smtClean="0"/>
              <a:t>distant objects are moving faster with increasing distance,</a:t>
            </a:r>
          </a:p>
          <a:p>
            <a:r>
              <a:rPr lang="en-US" dirty="0" smtClean="0"/>
              <a:t>and red shifts are greater with more distant objects.</a:t>
            </a:r>
          </a:p>
          <a:p>
            <a:r>
              <a:rPr lang="en-US" dirty="0" smtClean="0"/>
              <a:t>Ergo, the most distant objects are red shifted into longer wavelengths that we cannot see.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00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452</Words>
  <Application>Microsoft Macintosh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Physics of the Cosmos</vt:lpstr>
      <vt:lpstr>Review</vt:lpstr>
      <vt:lpstr>Matter Dominance (today)</vt:lpstr>
      <vt:lpstr>Radiation Dominance (early)</vt:lpstr>
      <vt:lpstr>Wien’s Law</vt:lpstr>
      <vt:lpstr>Stefan-Boltzmann Law</vt:lpstr>
      <vt:lpstr>Expansion and Olber’s Paradox</vt:lpstr>
      <vt:lpstr>Some Faulty Explanations</vt:lpstr>
      <vt:lpstr>Resolving Olber’s Paradox</vt:lpstr>
      <vt:lpstr>Echo of the Big Bang</vt:lpstr>
      <vt:lpstr>Cosmic Background Radiation</vt:lpstr>
    </vt:vector>
  </TitlesOfParts>
  <Company>Illinois State University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of the Cosmos</dc:title>
  <dc:creator>Carl Wenning</dc:creator>
  <cp:lastModifiedBy>Carl Wenning</cp:lastModifiedBy>
  <cp:revision>39</cp:revision>
  <dcterms:created xsi:type="dcterms:W3CDTF">2013-04-18T12:49:39Z</dcterms:created>
  <dcterms:modified xsi:type="dcterms:W3CDTF">2017-10-20T11:35:12Z</dcterms:modified>
</cp:coreProperties>
</file>