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63" r:id="rId11"/>
    <p:sldId id="267" r:id="rId12"/>
    <p:sldId id="272" r:id="rId13"/>
    <p:sldId id="264" r:id="rId14"/>
    <p:sldId id="265" r:id="rId15"/>
    <p:sldId id="266" r:id="rId16"/>
    <p:sldId id="271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94687" autoAdjust="0"/>
  </p:normalViewPr>
  <p:slideViewPr>
    <p:cSldViewPr snapToGrid="0" snapToObjects="1">
      <p:cViewPr varScale="1">
        <p:scale>
          <a:sx n="71" d="100"/>
          <a:sy n="71" d="100"/>
        </p:scale>
        <p:origin x="176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87A-8372-F845-9FBD-29672207CEEE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FCBE-8F28-AD4E-A5BE-F7CB8E1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3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87A-8372-F845-9FBD-29672207CEEE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FCBE-8F28-AD4E-A5BE-F7CB8E1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1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87A-8372-F845-9FBD-29672207CEEE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FCBE-8F28-AD4E-A5BE-F7CB8E1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87A-8372-F845-9FBD-29672207CEEE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FCBE-8F28-AD4E-A5BE-F7CB8E1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8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87A-8372-F845-9FBD-29672207CEEE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FCBE-8F28-AD4E-A5BE-F7CB8E1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87A-8372-F845-9FBD-29672207CEEE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FCBE-8F28-AD4E-A5BE-F7CB8E1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2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87A-8372-F845-9FBD-29672207CEEE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FCBE-8F28-AD4E-A5BE-F7CB8E1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2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87A-8372-F845-9FBD-29672207CEEE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FCBE-8F28-AD4E-A5BE-F7CB8E1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87A-8372-F845-9FBD-29672207CEEE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FCBE-8F28-AD4E-A5BE-F7CB8E1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6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87A-8372-F845-9FBD-29672207CEEE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FCBE-8F28-AD4E-A5BE-F7CB8E1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87A-8372-F845-9FBD-29672207CEEE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FCBE-8F28-AD4E-A5BE-F7CB8E1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1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2087A-8372-F845-9FBD-29672207CEEE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FFCBE-8F28-AD4E-A5BE-F7CB8E1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3fi6uyyrEs" TargetMode="External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Standard Model</a:t>
            </a:r>
            <a:br>
              <a:rPr lang="en-US" dirty="0" smtClean="0"/>
            </a:br>
            <a:r>
              <a:rPr lang="en-US" dirty="0" smtClean="0"/>
              <a:t>of the 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Quantum-Mechanical Model of Atom</a:t>
            </a:r>
            <a:endParaRPr lang="en-US" dirty="0"/>
          </a:p>
        </p:txBody>
      </p:sp>
      <p:pic>
        <p:nvPicPr>
          <p:cNvPr id="13" name="Content Placeholder 12" descr="Screen shot 2013-04-10 at 10.03.16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53" b="-11353"/>
          <a:stretch>
            <a:fillRect/>
          </a:stretch>
        </p:blipFill>
        <p:spPr/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Bohr’s orbits for electrons are replaced by probability distributions and include “spin” states (E. </a:t>
            </a:r>
            <a:r>
              <a:rPr lang="en-US" dirty="0" smtClean="0"/>
              <a:t>Schrödinger </a:t>
            </a:r>
            <a:r>
              <a:rPr lang="en-US" dirty="0" smtClean="0"/>
              <a:t>and W. </a:t>
            </a:r>
            <a:r>
              <a:rPr lang="en-US" dirty="0" smtClean="0"/>
              <a:t>Heisenberg).</a:t>
            </a:r>
            <a:endParaRPr lang="en-US" dirty="0" smtClean="0"/>
          </a:p>
          <a:p>
            <a:r>
              <a:rPr lang="en-US" dirty="0" smtClean="0"/>
              <a:t>Probing of the nucleus with “atomic knives” shows the nucleus to be made up of more than just neutrons and protons.</a:t>
            </a:r>
          </a:p>
          <a:p>
            <a:r>
              <a:rPr lang="en-US" dirty="0" smtClean="0"/>
              <a:t>Enter the quarks…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 a thought…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Particle colliders such as the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 err="1" smtClean="0"/>
              <a:t>Tevatron</a:t>
            </a:r>
            <a:r>
              <a:rPr lang="en-US" dirty="0" smtClean="0"/>
              <a:t> and the CERN Large Hadron Collider allow us to look back in time to the earliest state of the universe!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the beginning (as with the Big Bang) the universe was hot and compressed – just like the conditions that prevail within a particle accelerator’s detectors. </a:t>
            </a:r>
            <a:endParaRPr lang="en-US" dirty="0"/>
          </a:p>
        </p:txBody>
      </p:sp>
      <p:pic>
        <p:nvPicPr>
          <p:cNvPr id="5" name="Picture 4" descr="Screen shot 2013-04-10 at 10.2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99" y="4812381"/>
            <a:ext cx="2605672" cy="1798211"/>
          </a:xfrm>
          <a:prstGeom prst="rect">
            <a:avLst/>
          </a:prstGeom>
        </p:spPr>
      </p:pic>
      <p:pic>
        <p:nvPicPr>
          <p:cNvPr id="6" name="Picture 5" descr="Screen shot 2013-04-10 at 10.28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46" y="4812381"/>
            <a:ext cx="2738801" cy="1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about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Multiple temperature scales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Fahrenheit (</a:t>
            </a:r>
            <a:r>
              <a:rPr lang="en-US" baseline="30000" dirty="0" err="1" smtClean="0"/>
              <a:t>o</a:t>
            </a:r>
            <a:r>
              <a:rPr lang="en-US" dirty="0" err="1" smtClean="0"/>
              <a:t>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Celsius (</a:t>
            </a:r>
            <a:r>
              <a:rPr lang="en-US" baseline="30000" dirty="0" err="1"/>
              <a:t>o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Kelvin (K) – a.k.a. “absolute” temperature</a:t>
            </a:r>
          </a:p>
          <a:p>
            <a:r>
              <a:rPr lang="en-US" dirty="0" smtClean="0"/>
              <a:t>Relationship between temperature K and energy</a:t>
            </a:r>
          </a:p>
          <a:p>
            <a:pPr lvl="1"/>
            <a:r>
              <a:rPr lang="en-US" dirty="0" smtClean="0"/>
              <a:t>&lt;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2</a:t>
            </a:r>
            <a:r>
              <a:rPr lang="en-US" dirty="0" smtClean="0"/>
              <a:t>mv</a:t>
            </a:r>
            <a:r>
              <a:rPr lang="en-US" baseline="30000" dirty="0" smtClean="0"/>
              <a:t>2</a:t>
            </a:r>
            <a:r>
              <a:rPr lang="en-US" dirty="0" smtClean="0"/>
              <a:t>&gt; = </a:t>
            </a:r>
            <a:r>
              <a:rPr lang="en-US" baseline="30000" dirty="0" smtClean="0"/>
              <a:t>3</a:t>
            </a:r>
            <a:r>
              <a:rPr lang="en-US" dirty="0" smtClean="0"/>
              <a:t>/</a:t>
            </a:r>
            <a:r>
              <a:rPr lang="en-US" baseline="-25000" dirty="0" smtClean="0"/>
              <a:t>2</a:t>
            </a:r>
            <a:r>
              <a:rPr lang="en-US" dirty="0" smtClean="0"/>
              <a:t>kT (monatomic gas)</a:t>
            </a:r>
          </a:p>
          <a:p>
            <a:pPr lvl="1"/>
            <a:r>
              <a:rPr lang="en-US" dirty="0" smtClean="0"/>
              <a:t>v is proportional to T (K) to the power of </a:t>
            </a:r>
            <a:r>
              <a:rPr lang="en-US" dirty="0" smtClean="0"/>
              <a:t>½</a:t>
            </a:r>
          </a:p>
          <a:p>
            <a:pPr lvl="1"/>
            <a:r>
              <a:rPr lang="en-US" dirty="0" smtClean="0"/>
              <a:t>Temperature is proportional to average particle energy.</a:t>
            </a:r>
          </a:p>
          <a:p>
            <a:pPr lvl="1"/>
            <a:r>
              <a:rPr lang="en-US" dirty="0" smtClean="0"/>
              <a:t>Particle accelerators move particles to extremely high speeds and thus temperatures.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Particle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Atomic “knives” cut to the heart of the nucleus.</a:t>
            </a:r>
          </a:p>
          <a:p>
            <a:r>
              <a:rPr lang="en-US" dirty="0" smtClean="0"/>
              <a:t>Charged particles are accelerated in large magnetic rings with electric fields and are forced to collide with other such particles. </a:t>
            </a:r>
          </a:p>
          <a:p>
            <a:r>
              <a:rPr lang="en-US" dirty="0" smtClean="0"/>
              <a:t>Collisions occur in large detectors that show results of collisions. </a:t>
            </a:r>
            <a:endParaRPr lang="en-US" dirty="0"/>
          </a:p>
        </p:txBody>
      </p:sp>
      <p:pic>
        <p:nvPicPr>
          <p:cNvPr id="5" name="Content Placeholder 4" descr="Screen shot 2013-04-10 at 10.07.49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09" b="-20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1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Colliders and Collisions</a:t>
            </a:r>
            <a:endParaRPr lang="en-US" dirty="0"/>
          </a:p>
        </p:txBody>
      </p:sp>
      <p:pic>
        <p:nvPicPr>
          <p:cNvPr id="5" name="Content Placeholder 4" descr="Screen shot 2013-04-10 at 10.11.52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r="5300"/>
          <a:stretch>
            <a:fillRect/>
          </a:stretch>
        </p:blipFill>
        <p:spPr/>
      </p:pic>
      <p:pic>
        <p:nvPicPr>
          <p:cNvPr id="6" name="Content Placeholder 5" descr="Screen shot 2013-04-10 at 10.15.31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r="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77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Sense of Scattering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Decay </a:t>
            </a:r>
            <a:r>
              <a:rPr lang="en-US" sz="2400" dirty="0"/>
              <a:t>products are observed the conserve charge, spin, parity, as well as mass-energy, etc.</a:t>
            </a:r>
          </a:p>
          <a:p>
            <a:r>
              <a:rPr lang="en-US" sz="2400" dirty="0" smtClean="0"/>
              <a:t>By varying electrical and magnetic fields and measuring the deflections of particles, protons, neutrons, and sub-atomic particles (even anti-matter) can be detected.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 higher energies, other strange materials result from the </a:t>
            </a:r>
            <a:r>
              <a:rPr lang="en-US" dirty="0" smtClean="0"/>
              <a:t>collisions.</a:t>
            </a:r>
          </a:p>
          <a:p>
            <a:r>
              <a:rPr lang="en-US" dirty="0" smtClean="0"/>
              <a:t>When protons and anti-protons collide, they produce pure energy.</a:t>
            </a:r>
          </a:p>
          <a:p>
            <a:r>
              <a:rPr lang="en-US" dirty="0" smtClean="0"/>
              <a:t>A “particle zoo” results from such collisions.</a:t>
            </a:r>
          </a:p>
          <a:p>
            <a:r>
              <a:rPr lang="en-US" dirty="0" smtClean="0"/>
              <a:t>To make sense of the data, an even smaller set of objects called “quarks” was hypothesized to exist.</a:t>
            </a:r>
          </a:p>
        </p:txBody>
      </p:sp>
    </p:spTree>
    <p:extLst>
      <p:ext uri="{BB962C8B-B14F-4D97-AF65-F5344CB8AC3E}">
        <p14:creationId xmlns:p14="http://schemas.microsoft.com/office/powerpoint/2010/main" val="28529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Subatomic Particles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hadron is a composite particle made of </a:t>
            </a:r>
            <a:r>
              <a:rPr lang="en-US" i="1" dirty="0" smtClean="0"/>
              <a:t>hypothetical </a:t>
            </a:r>
            <a:r>
              <a:rPr lang="en-US" dirty="0" smtClean="0"/>
              <a:t>quarks held together by the strong force (in the same way at that atoms are held together by electrical force).</a:t>
            </a:r>
          </a:p>
          <a:p>
            <a:r>
              <a:rPr lang="en-US" dirty="0" smtClean="0"/>
              <a:t>Hadrons </a:t>
            </a:r>
            <a:r>
              <a:rPr lang="en-US" dirty="0"/>
              <a:t>are categorized into two families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Baryons, such as protons and neutrons, made of three quarks and</a:t>
            </a:r>
          </a:p>
          <a:p>
            <a:pPr lvl="1"/>
            <a:r>
              <a:rPr lang="en-US" dirty="0" smtClean="0"/>
              <a:t>Mesons, such as </a:t>
            </a:r>
            <a:r>
              <a:rPr lang="en-US" dirty="0" err="1" smtClean="0"/>
              <a:t>pions</a:t>
            </a:r>
            <a:r>
              <a:rPr lang="en-US" dirty="0" smtClean="0"/>
              <a:t>, made of one quark and one antiquark.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Quarks are subatomic </a:t>
            </a:r>
            <a:r>
              <a:rPr lang="en-US" dirty="0"/>
              <a:t>particles carrying a fractional electric </a:t>
            </a:r>
            <a:r>
              <a:rPr lang="en-US" dirty="0" smtClean="0"/>
              <a:t>charge, spin, and parity that are postulated </a:t>
            </a:r>
            <a:r>
              <a:rPr lang="en-US" dirty="0"/>
              <a:t>as building blocks of the hadrons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Leptons are </a:t>
            </a:r>
            <a:r>
              <a:rPr lang="en-US" dirty="0"/>
              <a:t>subatomic </a:t>
            </a:r>
            <a:r>
              <a:rPr lang="en-US" dirty="0" smtClean="0"/>
              <a:t>particles that do </a:t>
            </a:r>
            <a:r>
              <a:rPr lang="en-US" dirty="0"/>
              <a:t>not take part in the strong </a:t>
            </a:r>
            <a:r>
              <a:rPr lang="en-US" dirty="0" smtClean="0"/>
              <a:t>interaction.</a:t>
            </a:r>
          </a:p>
          <a:p>
            <a:r>
              <a:rPr lang="en-US" dirty="0" smtClean="0"/>
              <a:t>“Strong” and “weak” forces operate only within the nucleus.</a:t>
            </a:r>
          </a:p>
          <a:p>
            <a:endParaRPr lang="en-US" dirty="0"/>
          </a:p>
        </p:txBody>
      </p:sp>
      <p:pic>
        <p:nvPicPr>
          <p:cNvPr id="5" name="Content Placeholder 4" descr="Screen shot 2013-04-10 at 10.30.47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13" b="-115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80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Boson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Higgs boson is a </a:t>
            </a:r>
            <a:r>
              <a:rPr lang="en-US" dirty="0" smtClean="0"/>
              <a:t>massive elementary </a:t>
            </a:r>
            <a:r>
              <a:rPr lang="en-US" dirty="0"/>
              <a:t>particle predicted to exist by the Standard Model of particle physics</a:t>
            </a:r>
            <a:r>
              <a:rPr lang="en-US" dirty="0" smtClean="0"/>
              <a:t>. It was discovered last year at CERN – the last missing piece of the nuclear puzzle.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4-10 at 10.41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41" y="349467"/>
            <a:ext cx="7307135" cy="61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Model of the Atom</a:t>
            </a:r>
            <a:endParaRPr lang="en-US" dirty="0"/>
          </a:p>
        </p:txBody>
      </p:sp>
      <p:pic>
        <p:nvPicPr>
          <p:cNvPr id="6" name="Content Placeholder 5" descr="Screen shot 2013-04-10 at 9.16.0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637" b="-85637"/>
          <a:stretch>
            <a:fillRect/>
          </a:stretch>
        </p:blipFill>
        <p:spPr>
          <a:xfrm>
            <a:off x="457200" y="2589672"/>
            <a:ext cx="8229600" cy="4525963"/>
          </a:xfrm>
        </p:spPr>
      </p:pic>
      <p:pic>
        <p:nvPicPr>
          <p:cNvPr id="8" name="Picture 7" descr="Screen shot 2013-04-10 at 9.16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61" y="1402906"/>
            <a:ext cx="2489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 J. Thomson Model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“Plumb pudding” model based on electrostatics</a:t>
            </a:r>
          </a:p>
          <a:p>
            <a:r>
              <a:rPr lang="en-US" dirty="0" smtClean="0"/>
              <a:t>An amorphous body combined of positive and negative charge.</a:t>
            </a:r>
          </a:p>
          <a:p>
            <a:r>
              <a:rPr lang="en-US" dirty="0" smtClean="0"/>
              <a:t>The – electrons are more or less </a:t>
            </a:r>
            <a:r>
              <a:rPr lang="en-US" u="sng" dirty="0" smtClean="0"/>
              <a:t>randomly </a:t>
            </a:r>
            <a:r>
              <a:rPr lang="en-US" dirty="0" smtClean="0"/>
              <a:t>distributed and the positively charged “pudding” holds it all together.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24" y="2142435"/>
            <a:ext cx="3268133" cy="32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Rutherford’s Scattering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Scattering experiments showed the pudding model was wrong. </a:t>
            </a:r>
            <a:endParaRPr lang="en-US" dirty="0"/>
          </a:p>
          <a:p>
            <a:r>
              <a:rPr lang="en-US" dirty="0" smtClean="0"/>
              <a:t>Atoms of metal (thin gold) scattered alpha particles </a:t>
            </a:r>
            <a:r>
              <a:rPr lang="mr-IN" dirty="0" smtClean="0"/>
              <a:t>–</a:t>
            </a:r>
            <a:r>
              <a:rPr lang="en-US" dirty="0" smtClean="0"/>
              <a:t> some back to the source.</a:t>
            </a:r>
          </a:p>
          <a:p>
            <a:r>
              <a:rPr lang="en-US" dirty="0" smtClean="0"/>
              <a:t>Rutherford concluded gold layer must consist of hard nuclear cores at the center of atoms. </a:t>
            </a:r>
            <a:endParaRPr lang="en-US" dirty="0"/>
          </a:p>
        </p:txBody>
      </p:sp>
      <p:pic>
        <p:nvPicPr>
          <p:cNvPr id="5" name="Content Placeholder 4" descr="Screen shot 2013-04-10 at 9.25.47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96" b="-30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27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Rutherford’s Model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9914" cy="4525963"/>
          </a:xfrm>
        </p:spPr>
        <p:txBody>
          <a:bodyPr/>
          <a:lstStyle/>
          <a:p>
            <a:r>
              <a:rPr lang="en-US" dirty="0" smtClean="0"/>
              <a:t>A nucleus of p</a:t>
            </a:r>
            <a:r>
              <a:rPr lang="en-US" baseline="30000" dirty="0" smtClean="0"/>
              <a:t>+</a:t>
            </a:r>
            <a:r>
              <a:rPr lang="en-US" dirty="0" smtClean="0"/>
              <a:t> and n</a:t>
            </a:r>
            <a:r>
              <a:rPr lang="en-US" baseline="30000" dirty="0" smtClean="0"/>
              <a:t>o</a:t>
            </a:r>
            <a:r>
              <a:rPr lang="en-US" dirty="0" smtClean="0"/>
              <a:t> and orbiting e</a:t>
            </a:r>
            <a:r>
              <a:rPr lang="en-US" baseline="30000" dirty="0" smtClean="0"/>
              <a:t>–</a:t>
            </a:r>
          </a:p>
          <a:p>
            <a:r>
              <a:rPr lang="en-US" dirty="0"/>
              <a:t>A “solar system” model with a major problem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Inward movement of electrons meant that they had to emit radiation due to conservation principles.</a:t>
            </a:r>
            <a:endParaRPr lang="en-US" dirty="0"/>
          </a:p>
        </p:txBody>
      </p:sp>
      <p:pic>
        <p:nvPicPr>
          <p:cNvPr id="5" name="Content Placeholder 4" descr="Screen shot 2013-04-10 at 9.29.31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" r="-471"/>
          <a:stretch>
            <a:fillRect/>
          </a:stretch>
        </p:blipFill>
        <p:spPr>
          <a:xfrm>
            <a:off x="937201" y="3695625"/>
            <a:ext cx="2168814" cy="2430538"/>
          </a:xfrm>
        </p:spPr>
      </p:pic>
      <p:pic>
        <p:nvPicPr>
          <p:cNvPr id="6" name="Picture 5" descr="Screen shot 2013-04-10 at 9.31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55" y="3653286"/>
            <a:ext cx="4814345" cy="247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Bohr’s Model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Bohr assumes that the energy of the photon is quantized and thus the orbits are fixed.</a:t>
            </a:r>
          </a:p>
          <a:p>
            <a:r>
              <a:rPr lang="en-US" dirty="0" smtClean="0"/>
              <a:t>E = </a:t>
            </a:r>
            <a:r>
              <a:rPr lang="en-US" dirty="0" err="1" smtClean="0"/>
              <a:t>hf</a:t>
            </a:r>
            <a:r>
              <a:rPr lang="en-US" dirty="0" smtClean="0"/>
              <a:t> = </a:t>
            </a:r>
            <a:r>
              <a:rPr lang="en-US" dirty="0" err="1" smtClean="0"/>
              <a:t>hc</a:t>
            </a:r>
            <a:r>
              <a:rPr lang="en-US" dirty="0" smtClean="0"/>
              <a:t>/</a:t>
            </a:r>
            <a:r>
              <a:rPr lang="en-US" dirty="0" err="1" smtClean="0"/>
              <a:t>λ</a:t>
            </a:r>
            <a:r>
              <a:rPr lang="en-US" dirty="0"/>
              <a:t> (</a:t>
            </a:r>
            <a:r>
              <a:rPr lang="en-US" dirty="0" err="1" smtClean="0"/>
              <a:t>λ</a:t>
            </a:r>
            <a:r>
              <a:rPr lang="en-US" dirty="0" smtClean="0"/>
              <a:t> discrete)</a:t>
            </a:r>
            <a:endParaRPr lang="en-US" dirty="0"/>
          </a:p>
          <a:p>
            <a:r>
              <a:rPr lang="en-US" dirty="0" smtClean="0"/>
              <a:t>Photons are emitted when electrons drop to lower energy orbits.</a:t>
            </a:r>
          </a:p>
          <a:p>
            <a:r>
              <a:rPr lang="en-US" dirty="0"/>
              <a:t>E</a:t>
            </a:r>
            <a:r>
              <a:rPr lang="en-US" dirty="0" smtClean="0"/>
              <a:t>nergy required by electrons to move up.</a:t>
            </a:r>
            <a:endParaRPr lang="en-US" dirty="0"/>
          </a:p>
        </p:txBody>
      </p:sp>
      <p:pic>
        <p:nvPicPr>
          <p:cNvPr id="5" name="Content Placeholder 4" descr="Screen shot 2013-04-10 at 9.35.55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7" r="588"/>
          <a:stretch/>
        </p:blipFill>
        <p:spPr>
          <a:xfrm>
            <a:off x="4342795" y="1600200"/>
            <a:ext cx="4191000" cy="4525963"/>
          </a:xfrm>
        </p:spPr>
      </p:pic>
    </p:spTree>
    <p:extLst>
      <p:ext uri="{BB962C8B-B14F-4D97-AF65-F5344CB8AC3E}">
        <p14:creationId xmlns:p14="http://schemas.microsoft.com/office/powerpoint/2010/main" val="34160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Bohr Model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Accurately predicted energy levels for the single-atom hydrogen, H; cf. Rydberg equation: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Accurately predicted wave-lengths of light for H atom while accounting for Kirchhoff’s radiation laws.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Kirchhoff’s Radiation Laws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58" y="3441550"/>
            <a:ext cx="1856415" cy="724056"/>
          </a:xfrm>
          <a:prstGeom prst="rect">
            <a:avLst/>
          </a:prstGeom>
        </p:spPr>
      </p:pic>
      <p:pic>
        <p:nvPicPr>
          <p:cNvPr id="12" name="Content Placeholder 11" descr="FG04_07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71" b="-9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19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Bohr Model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Failures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Spectra of multi-electron atoms could not be explained.</a:t>
            </a:r>
          </a:p>
          <a:p>
            <a:r>
              <a:rPr lang="en-US" dirty="0"/>
              <a:t>Could not explain the doubling of spectral lines in the presence of magnetic fields (Zeeman Effect).</a:t>
            </a:r>
          </a:p>
          <a:p>
            <a:r>
              <a:rPr lang="en-US" dirty="0"/>
              <a:t>I</a:t>
            </a:r>
            <a:r>
              <a:rPr lang="en-US" dirty="0" smtClean="0"/>
              <a:t>ntensity of different </a:t>
            </a:r>
            <a:r>
              <a:rPr lang="en-US" dirty="0"/>
              <a:t>spectral lines could not be explained.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2399" b="17680"/>
          <a:stretch/>
        </p:blipFill>
        <p:spPr>
          <a:xfrm>
            <a:off x="4819597" y="1417638"/>
            <a:ext cx="3696874" cy="2114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85" y="3767437"/>
            <a:ext cx="3995015" cy="26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Subatomic Particle Zoo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20695" cy="4525963"/>
          </a:xfrm>
        </p:spPr>
        <p:txBody>
          <a:bodyPr/>
          <a:lstStyle/>
          <a:p>
            <a:r>
              <a:rPr lang="en-US" dirty="0" smtClean="0"/>
              <a:t>First inklings of subatomic particles came from the study of radioactive emission in cloud chambers.</a:t>
            </a:r>
          </a:p>
          <a:p>
            <a:r>
              <a:rPr lang="en-US" dirty="0" smtClean="0"/>
              <a:t>Later, Schrödinger and Heisenberg study waves following L. de Broglie.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95" y="1600199"/>
            <a:ext cx="4290732" cy="2451847"/>
          </a:xfrm>
        </p:spPr>
      </p:pic>
      <p:sp>
        <p:nvSpPr>
          <p:cNvPr id="8" name="TextBox 7"/>
          <p:cNvSpPr txBox="1"/>
          <p:nvPr/>
        </p:nvSpPr>
        <p:spPr>
          <a:xfrm>
            <a:off x="5396753" y="4805081"/>
            <a:ext cx="284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www.youtube.com/watch?v=e3fi6uyyrEs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5" y="5243710"/>
            <a:ext cx="3072931" cy="14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815</Words>
  <Application>Microsoft Macintosh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Mangal</vt:lpstr>
      <vt:lpstr>Arial</vt:lpstr>
      <vt:lpstr>Office Theme</vt:lpstr>
      <vt:lpstr>The Standard Model of the Atom</vt:lpstr>
      <vt:lpstr>First Model of the Atom</vt:lpstr>
      <vt:lpstr>J. J. Thomson Model</vt:lpstr>
      <vt:lpstr>Rutherford’s Scattering Experiment</vt:lpstr>
      <vt:lpstr>Rutherford’s Model of the Atom</vt:lpstr>
      <vt:lpstr>Bohr’s Model of the Atom</vt:lpstr>
      <vt:lpstr>The Bohr Model 1</vt:lpstr>
      <vt:lpstr>The Bohr Model 2</vt:lpstr>
      <vt:lpstr>Subatomic Particle Zoo</vt:lpstr>
      <vt:lpstr>Quantum-Mechanical Model of Atom</vt:lpstr>
      <vt:lpstr>But first a thought…</vt:lpstr>
      <vt:lpstr>Thoughts about Temperature</vt:lpstr>
      <vt:lpstr>Particle Accelerators</vt:lpstr>
      <vt:lpstr>Colliders and Collisions</vt:lpstr>
      <vt:lpstr>Making Sense of Scattering Results</vt:lpstr>
      <vt:lpstr>Subatomic Particles</vt:lpstr>
      <vt:lpstr>The Standard Model</vt:lpstr>
      <vt:lpstr>Higgs Boson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Standard Model</dc:title>
  <dc:creator>Carl Wenning</dc:creator>
  <cp:lastModifiedBy>Wenning, Carl</cp:lastModifiedBy>
  <cp:revision>62</cp:revision>
  <dcterms:created xsi:type="dcterms:W3CDTF">2014-04-24T12:55:33Z</dcterms:created>
  <dcterms:modified xsi:type="dcterms:W3CDTF">2017-11-15T16:39:17Z</dcterms:modified>
</cp:coreProperties>
</file>