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61" r:id="rId4"/>
    <p:sldId id="262" r:id="rId5"/>
    <p:sldId id="264" r:id="rId6"/>
    <p:sldId id="263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87"/>
  </p:normalViewPr>
  <p:slideViewPr>
    <p:cSldViewPr snapToGrid="0" snapToObjects="1">
      <p:cViewPr varScale="1">
        <p:scale>
          <a:sx n="85" d="100"/>
          <a:sy n="85" d="100"/>
        </p:scale>
        <p:origin x="976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BBEB-ED80-4D4A-8177-2648DFA78D83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D729-9800-A548-8213-17FBA07BC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8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BBEB-ED80-4D4A-8177-2648DFA78D83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D729-9800-A548-8213-17FBA07BC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383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BBEB-ED80-4D4A-8177-2648DFA78D83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D729-9800-A548-8213-17FBA07BC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BBEB-ED80-4D4A-8177-2648DFA78D83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D729-9800-A548-8213-17FBA07BC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7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BBEB-ED80-4D4A-8177-2648DFA78D83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D729-9800-A548-8213-17FBA07BC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6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BBEB-ED80-4D4A-8177-2648DFA78D83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D729-9800-A548-8213-17FBA07BC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0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BBEB-ED80-4D4A-8177-2648DFA78D83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D729-9800-A548-8213-17FBA07BC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BBEB-ED80-4D4A-8177-2648DFA78D83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D729-9800-A548-8213-17FBA07BC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54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BBEB-ED80-4D4A-8177-2648DFA78D83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D729-9800-A548-8213-17FBA07BC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44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BBEB-ED80-4D4A-8177-2648DFA78D83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D729-9800-A548-8213-17FBA07BC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8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6BBEB-ED80-4D4A-8177-2648DFA78D83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FD729-9800-A548-8213-17FBA07BC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0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6BBEB-ED80-4D4A-8177-2648DFA78D83}" type="datetimeFigureOut">
              <a:rPr lang="en-US" smtClean="0"/>
              <a:pPr/>
              <a:t>11/17/17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D729-9800-A548-8213-17FBA07BC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5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Early Universe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Proton-Proton Reaction</a:t>
            </a:r>
          </a:p>
        </p:txBody>
      </p:sp>
      <p:pic>
        <p:nvPicPr>
          <p:cNvPr id="4" name="Content Placeholder 3" descr="Screen Shot 2012-11-28 at 9.50.10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5915" r="-75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77342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Epoch 6: 15,000 K &lt; T &lt; 10</a:t>
            </a:r>
            <a:r>
              <a:rPr lang="en-US" baseline="30000" dirty="0"/>
              <a:t>8 </a:t>
            </a:r>
            <a:r>
              <a:rPr lang="en-US" dirty="0"/>
              <a:t>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About 5 hours after the Big Bang.</a:t>
            </a:r>
          </a:p>
          <a:p>
            <a:r>
              <a:rPr lang="en-US" dirty="0" smtClean="0"/>
              <a:t>H and He nuclei and </a:t>
            </a:r>
            <a:r>
              <a:rPr lang="en-US" dirty="0"/>
              <a:t>electrons are immersed in a sea of photons.</a:t>
            </a:r>
          </a:p>
          <a:p>
            <a:r>
              <a:rPr lang="en-US" dirty="0"/>
              <a:t>1.6 billion photons for every nucleon, a ratio that remains fixed even today.</a:t>
            </a:r>
          </a:p>
          <a:p>
            <a:r>
              <a:rPr lang="en-US" dirty="0"/>
              <a:t>Universe still dominated by neutrinos and radiation.</a:t>
            </a:r>
          </a:p>
          <a:p>
            <a:r>
              <a:rPr lang="en-US" dirty="0"/>
              <a:t>Electromagnetic radiation “trapped” due to scattering processes with charged particles.</a:t>
            </a:r>
          </a:p>
        </p:txBody>
      </p:sp>
    </p:spTree>
    <p:extLst>
      <p:ext uri="{BB962C8B-B14F-4D97-AF65-F5344CB8AC3E}">
        <p14:creationId xmlns:p14="http://schemas.microsoft.com/office/powerpoint/2010/main" val="3607727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Epoch 7: 3,000 K &lt; T &lt; 15,000 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25,000 years since the Big Bang.</a:t>
            </a:r>
          </a:p>
          <a:p>
            <a:r>
              <a:rPr lang="en-US" dirty="0"/>
              <a:t>Matter begins to dominate.</a:t>
            </a:r>
            <a:endParaRPr lang="en-US" dirty="0" smtClean="0"/>
          </a:p>
          <a:p>
            <a:r>
              <a:rPr lang="en-US" dirty="0" smtClean="0"/>
              <a:t>Temperature </a:t>
            </a:r>
            <a:r>
              <a:rPr lang="en-US" dirty="0"/>
              <a:t>drops to point where atom ionization drops </a:t>
            </a:r>
            <a:r>
              <a:rPr lang="en-US"/>
              <a:t>and</a:t>
            </a:r>
            <a:r>
              <a:rPr lang="en-US" smtClean="0"/>
              <a:t> radiation no </a:t>
            </a:r>
            <a:r>
              <a:rPr lang="en-US" dirty="0"/>
              <a:t>longer interacts with free electrons.</a:t>
            </a:r>
          </a:p>
          <a:p>
            <a:r>
              <a:rPr lang="en-US" dirty="0"/>
              <a:t>The radiation that we see as the cosmic microwave background is “released” and continues to “stretch” due to </a:t>
            </a:r>
            <a:r>
              <a:rPr lang="en-US" dirty="0" smtClean="0"/>
              <a:t>cosmic expansion.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74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 - I</a:t>
            </a:r>
            <a:br>
              <a:rPr lang="en-US" dirty="0"/>
            </a:b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(What I’d expect you to know from reading Chapter 38.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cause of the Big Bang is unknown to scientists.</a:t>
            </a:r>
          </a:p>
          <a:p>
            <a:r>
              <a:rPr lang="en-US" dirty="0" smtClean="0"/>
              <a:t>It </a:t>
            </a:r>
            <a:r>
              <a:rPr lang="en-US" dirty="0"/>
              <a:t>began with pure radiant energy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could not have “stood outside” and watched the Big Bang, as space was part of the Big Bang </a:t>
            </a:r>
            <a:r>
              <a:rPr lang="en-US" smtClean="0"/>
              <a:t>as well. </a:t>
            </a:r>
            <a:endParaRPr lang="en-US" dirty="0"/>
          </a:p>
          <a:p>
            <a:r>
              <a:rPr lang="en-US" dirty="0"/>
              <a:t>As the universe expanded and cooled, matter formed according to Einstein’s equation E=mc</a:t>
            </a:r>
            <a:r>
              <a:rPr lang="en-US" baseline="30000" dirty="0"/>
              <a:t>2</a:t>
            </a:r>
          </a:p>
          <a:p>
            <a:r>
              <a:rPr lang="en-US" dirty="0"/>
              <a:t>Among the first particles to form were electrons and quarks; quarks later formed the nucleons (e.g., protons, neutrons) in equal amounts, both matter and antimatter.</a:t>
            </a:r>
          </a:p>
          <a:p>
            <a:r>
              <a:rPr lang="en-US" dirty="0"/>
              <a:t>It is not well understood why matter dominates today; one possible answer is the CP violation.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801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 - II</a:t>
            </a:r>
            <a:br>
              <a:rPr lang="en-US" dirty="0"/>
            </a:b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(What I’d expect you to know from reading Chapter 38.)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As the universe continued to expand and cool, radiation became decoupled from matter (scattering minimized) and this is the origin of the cosmic background radiation.</a:t>
            </a:r>
          </a:p>
          <a:p>
            <a:r>
              <a:rPr lang="en-US" dirty="0"/>
              <a:t>The cosmic background radiation is seen as highly red shifted today due to the expansion of the universe, and has a black body temperature </a:t>
            </a:r>
            <a:r>
              <a:rPr lang="en-US"/>
              <a:t>of</a:t>
            </a:r>
            <a:r>
              <a:rPr lang="en-US" smtClean="0"/>
              <a:t> 2.725K </a:t>
            </a:r>
            <a:r>
              <a:rPr lang="en-US" dirty="0"/>
              <a:t>observed by COBE.</a:t>
            </a:r>
          </a:p>
          <a:p>
            <a:r>
              <a:rPr lang="en-US" dirty="0"/>
              <a:t>The early protons and neutrons fused and produced helium via the proton-proton reaction in limited amounts due to the deuterium bottleneck (book </a:t>
            </a:r>
            <a:r>
              <a:rPr lang="en-US" i="1" dirty="0"/>
              <a:t>deuteron</a:t>
            </a:r>
            <a:r>
              <a:rPr lang="en-US" dirty="0"/>
              <a:t>).</a:t>
            </a:r>
          </a:p>
          <a:p>
            <a:r>
              <a:rPr lang="en-US" dirty="0"/>
              <a:t>The universe becomes 90% H and 10% He </a:t>
            </a:r>
            <a:r>
              <a:rPr lang="en-US" i="1" dirty="0"/>
              <a:t>by number </a:t>
            </a:r>
            <a:r>
              <a:rPr lang="en-US" dirty="0"/>
              <a:t>(and 74% H and 26% He </a:t>
            </a:r>
            <a:r>
              <a:rPr lang="en-US" i="1" dirty="0"/>
              <a:t>by mass</a:t>
            </a:r>
            <a:r>
              <a:rPr lang="en-US" dirty="0"/>
              <a:t>)</a:t>
            </a:r>
            <a:r>
              <a:rPr lang="en-US" i="1" dirty="0"/>
              <a:t> </a:t>
            </a:r>
            <a:r>
              <a:rPr lang="en-US" dirty="0"/>
              <a:t>as it continued to cool.</a:t>
            </a:r>
          </a:p>
          <a:p>
            <a:r>
              <a:rPr lang="en-US" dirty="0"/>
              <a:t>Stars and galaxies form, and we seen the universe we do today but this is the subject matter of Chapter 39. </a:t>
            </a:r>
          </a:p>
        </p:txBody>
      </p:sp>
    </p:spTree>
    <p:extLst>
      <p:ext uri="{BB962C8B-B14F-4D97-AF65-F5344CB8AC3E}">
        <p14:creationId xmlns:p14="http://schemas.microsoft.com/office/powerpoint/2010/main" val="21405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Bang in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Evidence for the Big Bang: </a:t>
            </a:r>
          </a:p>
          <a:p>
            <a:pPr lvl="1"/>
            <a:r>
              <a:rPr lang="en-US" dirty="0" smtClean="0"/>
              <a:t>Hubble’s law, </a:t>
            </a:r>
            <a:r>
              <a:rPr lang="en-US" dirty="0"/>
              <a:t>v = HR, shows that galaxies at greater </a:t>
            </a:r>
            <a:r>
              <a:rPr lang="en-US" dirty="0" smtClean="0"/>
              <a:t>distances </a:t>
            </a:r>
            <a:r>
              <a:rPr lang="en-US" dirty="0"/>
              <a:t>move </a:t>
            </a:r>
            <a:r>
              <a:rPr lang="en-US" dirty="0" smtClean="0"/>
              <a:t>faster</a:t>
            </a:r>
          </a:p>
          <a:p>
            <a:pPr lvl="1"/>
            <a:r>
              <a:rPr lang="en-US" dirty="0" smtClean="0"/>
              <a:t>2.7K cosmic background radiation</a:t>
            </a:r>
          </a:p>
          <a:p>
            <a:pPr lvl="1"/>
            <a:r>
              <a:rPr lang="en-US" dirty="0" smtClean="0"/>
              <a:t>look-back time shows “evolution”</a:t>
            </a:r>
          </a:p>
          <a:p>
            <a:pPr lvl="1"/>
            <a:r>
              <a:rPr lang="en-US" dirty="0" smtClean="0"/>
              <a:t>theoretical models of the universe 					are consistent with observations</a:t>
            </a:r>
          </a:p>
          <a:p>
            <a:r>
              <a:rPr lang="en-US" dirty="0"/>
              <a:t>The expansion age of the universe is 1/H which gives 13.8 billion years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 descr="Screen shot 2012-11-26 at 2.46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724" y="2850020"/>
            <a:ext cx="2093074" cy="185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09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and Temperature of Cosmos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age and temperature of the universe are related by the following formula: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where alpha is a parameter based on density.</a:t>
            </a:r>
          </a:p>
          <a:p>
            <a:r>
              <a:rPr lang="en-US" dirty="0" smtClean="0"/>
              <a:t>These and similar functions allow scientists to tell about the evolution (but not origin) of the universe.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4988044"/>
              </p:ext>
            </p:extLst>
          </p:nvPr>
        </p:nvGraphicFramePr>
        <p:xfrm>
          <a:off x="3219450" y="2800350"/>
          <a:ext cx="2554288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3" imgW="1079500" imgH="431800" progId="Equation.3">
                  <p:embed/>
                </p:oleObj>
              </mc:Choice>
              <mc:Fallback>
                <p:oleObj name="Equation" r:id="rId3" imgW="1079500" imgH="4318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9450" y="2800350"/>
                        <a:ext cx="2554288" cy="1027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4529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First Epoch, 10</a:t>
            </a:r>
            <a:r>
              <a:rPr lang="en-US" baseline="30000" dirty="0" smtClean="0"/>
              <a:t>14</a:t>
            </a:r>
            <a:r>
              <a:rPr lang="en-US" dirty="0" smtClean="0"/>
              <a:t> K &lt; T &lt; 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Considerations:</a:t>
            </a:r>
          </a:p>
          <a:p>
            <a:pPr lvl="1"/>
            <a:r>
              <a:rPr lang="en-US" dirty="0" smtClean="0"/>
              <a:t>Time is not as important as temperature because temperature determines makeup of the universe.</a:t>
            </a:r>
          </a:p>
          <a:p>
            <a:pPr lvl="1"/>
            <a:r>
              <a:rPr lang="en-US" dirty="0" smtClean="0"/>
              <a:t>Predictions </a:t>
            </a:r>
            <a:r>
              <a:rPr lang="en-US" b="1" dirty="0" smtClean="0"/>
              <a:t>do</a:t>
            </a:r>
            <a:r>
              <a:rPr lang="en-US" dirty="0" smtClean="0"/>
              <a:t> appear to match observations.</a:t>
            </a:r>
          </a:p>
          <a:p>
            <a:r>
              <a:rPr lang="en-US" dirty="0" smtClean="0"/>
              <a:t>Ignoring details for a moment, radiation quickly condenses into quarks, leptons, and bosons.</a:t>
            </a:r>
          </a:p>
          <a:p>
            <a:r>
              <a:rPr lang="en-US" dirty="0" smtClean="0"/>
              <a:t>Quarks become hadrons with the number of matter particles slightly outnumbering the anti-particles due to CP (charge conjugation, parity) violation.                                                                           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92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Standard Model’s Cosmic Zoo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4072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Quarks </a:t>
            </a:r>
            <a:r>
              <a:rPr lang="en-US" dirty="0"/>
              <a:t>are </a:t>
            </a:r>
            <a:r>
              <a:rPr lang="en-US" dirty="0" smtClean="0"/>
              <a:t>the building blocks of hadrons (baryons/mesons).</a:t>
            </a:r>
          </a:p>
          <a:p>
            <a:r>
              <a:rPr lang="en-US" dirty="0"/>
              <a:t>Quarks have various intrinsic properties, including </a:t>
            </a:r>
            <a:r>
              <a:rPr lang="en-US" dirty="0" smtClean="0"/>
              <a:t>electric and color charge, mass, and spin.</a:t>
            </a:r>
          </a:p>
          <a:p>
            <a:r>
              <a:rPr lang="en-US" dirty="0" smtClean="0"/>
              <a:t>They are never </a:t>
            </a:r>
            <a:r>
              <a:rPr lang="en-US" dirty="0"/>
              <a:t>directly observed or found in </a:t>
            </a:r>
            <a:r>
              <a:rPr lang="en-US" dirty="0" smtClean="0"/>
              <a:t>isolation today due to their high threshold temp </a:t>
            </a:r>
            <a:r>
              <a:rPr lang="en-US" smtClean="0"/>
              <a:t>&amp; density.</a:t>
            </a:r>
            <a:endParaRPr lang="en-US" dirty="0" smtClean="0"/>
          </a:p>
          <a:p>
            <a:r>
              <a:rPr lang="en-US" dirty="0" smtClean="0"/>
              <a:t>Each quark and lepton has its own antiparticle.</a:t>
            </a:r>
          </a:p>
          <a:p>
            <a:r>
              <a:rPr lang="en-US" dirty="0" smtClean="0"/>
              <a:t>Gauge bosons are force carriers.</a:t>
            </a:r>
          </a:p>
        </p:txBody>
      </p:sp>
      <p:pic>
        <p:nvPicPr>
          <p:cNvPr id="7" name="Content Placeholder 3" descr="Screen shot 2012-11-26 at 12.34.31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1" r="1201"/>
          <a:stretch>
            <a:fillRect/>
          </a:stretch>
        </p:blipFill>
        <p:spPr>
          <a:xfrm>
            <a:off x="4648200" y="1600200"/>
            <a:ext cx="3605155" cy="4040211"/>
          </a:xfrm>
        </p:spPr>
      </p:pic>
    </p:spTree>
    <p:extLst>
      <p:ext uri="{BB962C8B-B14F-4D97-AF65-F5344CB8AC3E}">
        <p14:creationId xmlns:p14="http://schemas.microsoft.com/office/powerpoint/2010/main" val="4055448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Second Epoch, 10</a:t>
            </a:r>
            <a:r>
              <a:rPr lang="en-US" baseline="30000" dirty="0" smtClean="0"/>
              <a:t>12 </a:t>
            </a:r>
            <a:r>
              <a:rPr lang="en-US" dirty="0" smtClean="0"/>
              <a:t>K &lt; T &lt; 10</a:t>
            </a:r>
            <a:r>
              <a:rPr lang="en-US" baseline="30000" dirty="0" smtClean="0"/>
              <a:t>14 </a:t>
            </a:r>
            <a:r>
              <a:rPr lang="en-US" dirty="0" smtClean="0"/>
              <a:t>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 space expands and temperature drops (a few nanoseconds after BB), quarks and anti-quarks begin  to separate and experience the “strong” nuclear force mediated by the gluons – force carriers – due to symmetry breaking. </a:t>
            </a:r>
          </a:p>
          <a:p>
            <a:r>
              <a:rPr lang="en-US" dirty="0" smtClean="0"/>
              <a:t>Quarks </a:t>
            </a:r>
            <a:r>
              <a:rPr lang="en-US" dirty="0"/>
              <a:t>combine to </a:t>
            </a:r>
            <a:r>
              <a:rPr lang="en-US" dirty="0" smtClean="0"/>
              <a:t>form hadrons: 					</a:t>
            </a:r>
            <a:r>
              <a:rPr lang="en-US" i="1" dirty="0" smtClean="0"/>
              <a:t>baryons </a:t>
            </a:r>
            <a:r>
              <a:rPr lang="en-US" dirty="0" smtClean="0"/>
              <a:t>(3 quarks, the most stable of 			which are protons and neutrons) and 					</a:t>
            </a:r>
            <a:r>
              <a:rPr lang="en-US" i="1" dirty="0" smtClean="0"/>
              <a:t>mesons </a:t>
            </a:r>
            <a:r>
              <a:rPr lang="en-US" dirty="0" smtClean="0"/>
              <a:t>	(2 quarks, all of which are unstable). </a:t>
            </a:r>
            <a:endParaRPr lang="en-US" dirty="0"/>
          </a:p>
        </p:txBody>
      </p:sp>
      <p:pic>
        <p:nvPicPr>
          <p:cNvPr id="4" name="Picture 3" descr="Screen shot 2012-11-26 at 12.32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894" y="3891394"/>
            <a:ext cx="1459906" cy="140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2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Epoch 3: 10</a:t>
            </a:r>
            <a:r>
              <a:rPr lang="en-US" baseline="30000" dirty="0"/>
              <a:t>10 </a:t>
            </a:r>
            <a:r>
              <a:rPr lang="en-US" dirty="0"/>
              <a:t>K &lt; T &lt; 10</a:t>
            </a:r>
            <a:r>
              <a:rPr lang="en-US" baseline="30000" dirty="0"/>
              <a:t>12 </a:t>
            </a:r>
            <a:r>
              <a:rPr lang="en-US" dirty="0"/>
              <a:t>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universe is </a:t>
            </a:r>
            <a:r>
              <a:rPr lang="en-US" dirty="0" smtClean="0"/>
              <a:t>now 1</a:t>
            </a:r>
            <a:r>
              <a:rPr lang="en-US" dirty="0"/>
              <a:t>/10,000 second old.</a:t>
            </a:r>
          </a:p>
          <a:p>
            <a:r>
              <a:rPr lang="en-US" dirty="0"/>
              <a:t>A small “contamination” of protons and neutrons due to their earlier formation from quarks. </a:t>
            </a:r>
          </a:p>
          <a:p>
            <a:r>
              <a:rPr lang="en-US" dirty="0"/>
              <a:t>Reactions such as p + e</a:t>
            </a:r>
            <a:r>
              <a:rPr lang="en-US" baseline="30000" dirty="0"/>
              <a:t>-</a:t>
            </a:r>
            <a:r>
              <a:rPr lang="en-US" dirty="0"/>
              <a:t> &lt;-&gt; n + </a:t>
            </a:r>
            <a:r>
              <a:rPr lang="en-US" i="1" dirty="0"/>
              <a:t>v</a:t>
            </a:r>
            <a:r>
              <a:rPr lang="en-US" dirty="0"/>
              <a:t> and n + e</a:t>
            </a:r>
            <a:r>
              <a:rPr lang="en-US" baseline="30000" dirty="0"/>
              <a:t>+</a:t>
            </a:r>
            <a:r>
              <a:rPr lang="en-US" dirty="0"/>
              <a:t> &lt;-&gt; p + </a:t>
            </a:r>
            <a:r>
              <a:rPr lang="en-US" i="1" dirty="0"/>
              <a:t>v</a:t>
            </a:r>
            <a:r>
              <a:rPr lang="en-US" dirty="0"/>
              <a:t>-bar keep the number of protons and neutrons equal until such time as the reactions become asymmetric (free n are unstable &amp; decay into p).</a:t>
            </a:r>
          </a:p>
          <a:p>
            <a:r>
              <a:rPr lang="en-US" dirty="0"/>
              <a:t>At end of epoch, the number of protons is significantly greater than that of neutrons.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404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Epoch 4: 10</a:t>
            </a:r>
            <a:r>
              <a:rPr lang="en-US" baseline="30000" dirty="0"/>
              <a:t>9 </a:t>
            </a:r>
            <a:r>
              <a:rPr lang="en-US" dirty="0"/>
              <a:t>K &lt; T &lt; 10</a:t>
            </a:r>
            <a:r>
              <a:rPr lang="en-US" baseline="30000" dirty="0"/>
              <a:t>10 </a:t>
            </a:r>
            <a:r>
              <a:rPr lang="en-US" dirty="0"/>
              <a:t>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second has passed since the Big Bang.</a:t>
            </a:r>
          </a:p>
          <a:p>
            <a:r>
              <a:rPr lang="en-US" dirty="0"/>
              <a:t>The universe is composed mostly of electrons, positrons, 3 types of neutrinos, photons, and a small amount of protons and neutrons.</a:t>
            </a:r>
          </a:p>
          <a:p>
            <a:r>
              <a:rPr lang="en-US" dirty="0"/>
              <a:t>Overall density of the universe has dropped and neutrinos “decouple” from matter.</a:t>
            </a:r>
          </a:p>
          <a:p>
            <a:r>
              <a:rPr lang="en-US" dirty="0"/>
              <a:t>At the end of this period, anti-matter has pretty much disappeared due to CP violation.</a:t>
            </a:r>
          </a:p>
        </p:txBody>
      </p:sp>
    </p:spTree>
    <p:extLst>
      <p:ext uri="{BB962C8B-B14F-4D97-AF65-F5344CB8AC3E}">
        <p14:creationId xmlns:p14="http://schemas.microsoft.com/office/powerpoint/2010/main" val="2719088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Epoch 5: 10</a:t>
            </a:r>
            <a:r>
              <a:rPr lang="en-US" baseline="30000" dirty="0"/>
              <a:t>8 </a:t>
            </a:r>
            <a:r>
              <a:rPr lang="en-US" dirty="0"/>
              <a:t>K &lt; T &lt; 10</a:t>
            </a:r>
            <a:r>
              <a:rPr lang="en-US" baseline="30000" dirty="0"/>
              <a:t>9 </a:t>
            </a:r>
            <a:r>
              <a:rPr lang="en-US" dirty="0"/>
              <a:t>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Three minutes after Big Bang.</a:t>
            </a:r>
          </a:p>
          <a:p>
            <a:r>
              <a:rPr lang="en-US" dirty="0"/>
              <a:t>Photons and neutrinos dominate.</a:t>
            </a:r>
          </a:p>
          <a:p>
            <a:r>
              <a:rPr lang="en-US" dirty="0"/>
              <a:t>Nuclear particles: 87% protons, 13% neutrons</a:t>
            </a:r>
          </a:p>
          <a:p>
            <a:r>
              <a:rPr lang="en-US" dirty="0"/>
              <a:t>Universe “cooks” protons and neutrons producing alpha particles – the nuclei of He – in the </a:t>
            </a:r>
            <a:r>
              <a:rPr lang="en-US" b="1" dirty="0"/>
              <a:t>proton-proton reaction </a:t>
            </a:r>
            <a:r>
              <a:rPr lang="en-US" dirty="0"/>
              <a:t>(see next slide).</a:t>
            </a:r>
          </a:p>
          <a:p>
            <a:r>
              <a:rPr lang="en-US" dirty="0"/>
              <a:t>The process is limited by the deuterium bottleneck (photons have E &gt; binding E of deuterium and it is destroyed very quickly)</a:t>
            </a:r>
          </a:p>
          <a:p>
            <a:r>
              <a:rPr lang="en-US" dirty="0"/>
              <a:t>At end,</a:t>
            </a:r>
            <a:r>
              <a:rPr lang="en-US" dirty="0" smtClean="0"/>
              <a:t> main </a:t>
            </a:r>
            <a:r>
              <a:rPr lang="en-US" i="1" dirty="0" smtClean="0"/>
              <a:t>mass</a:t>
            </a:r>
            <a:r>
              <a:rPr lang="en-US" dirty="0" smtClean="0"/>
              <a:t> of universe is 74</a:t>
            </a:r>
            <a:r>
              <a:rPr lang="en-US" dirty="0"/>
              <a:t>% H nuclei and 26% He </a:t>
            </a:r>
            <a:r>
              <a:rPr lang="en-US" dirty="0" smtClean="0"/>
              <a:t>nuclei (90% H and 10% He by number).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890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926</Words>
  <Application>Microsoft Macintosh PowerPoint</Application>
  <PresentationFormat>On-screen Show (4:3)</PresentationFormat>
  <Paragraphs>71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 Theme</vt:lpstr>
      <vt:lpstr>Equation</vt:lpstr>
      <vt:lpstr>Early Universe</vt:lpstr>
      <vt:lpstr>Big Bang in Review</vt:lpstr>
      <vt:lpstr>Age and Temperature of Cosmos</vt:lpstr>
      <vt:lpstr>The First Epoch, 1014 K &lt; T &lt; ∞</vt:lpstr>
      <vt:lpstr>The Standard Model’s Cosmic Zoo</vt:lpstr>
      <vt:lpstr>The Second Epoch, 1012 K &lt; T &lt; 1014 K</vt:lpstr>
      <vt:lpstr>Epoch 3: 1010 K &lt; T &lt; 1012 K </vt:lpstr>
      <vt:lpstr>Epoch 4: 109 K &lt; T &lt; 1010 K </vt:lpstr>
      <vt:lpstr>Epoch 5: 108 K &lt; T &lt; 109 K </vt:lpstr>
      <vt:lpstr>Proton-Proton Reaction</vt:lpstr>
      <vt:lpstr>Epoch 6: 15,000 K &lt; T &lt; 108 K </vt:lpstr>
      <vt:lpstr>Epoch 7: 3,000 K &lt; T &lt; 15,000 K </vt:lpstr>
      <vt:lpstr>Summary - I (What I’d expect you to know from reading Chapter 38.)</vt:lpstr>
      <vt:lpstr>Summary - II (What I’d expect you to know from reading Chapter 38.)</vt:lpstr>
    </vt:vector>
  </TitlesOfParts>
  <Company>Personal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</dc:title>
  <dc:creator>Carl Wenning</dc:creator>
  <cp:lastModifiedBy>Wenning, Carl</cp:lastModifiedBy>
  <cp:revision>74</cp:revision>
  <dcterms:created xsi:type="dcterms:W3CDTF">2014-04-24T12:41:41Z</dcterms:created>
  <dcterms:modified xsi:type="dcterms:W3CDTF">2017-11-17T15:08:54Z</dcterms:modified>
</cp:coreProperties>
</file>