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75" r:id="rId5"/>
    <p:sldId id="262" r:id="rId6"/>
    <p:sldId id="259" r:id="rId7"/>
    <p:sldId id="263" r:id="rId8"/>
    <p:sldId id="264" r:id="rId9"/>
    <p:sldId id="277" r:id="rId10"/>
    <p:sldId id="260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97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BF04-25F2-3E4A-8A19-EE52CFE799B0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DF7F-6AB7-1E49-892B-C00D573AC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Last Epoch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Inflationary 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an attempt to solve the first three problems, the suggestion was made of an inflationary period in the early universe.</a:t>
            </a:r>
          </a:p>
          <a:p>
            <a:r>
              <a:rPr lang="en-US" dirty="0" smtClean="0"/>
              <a:t>Between 10</a:t>
            </a:r>
            <a:r>
              <a:rPr lang="en-US" baseline="30000" dirty="0" smtClean="0"/>
              <a:t>-34 </a:t>
            </a:r>
            <a:r>
              <a:rPr lang="en-US" dirty="0" smtClean="0"/>
              <a:t>and 10</a:t>
            </a:r>
            <a:r>
              <a:rPr lang="en-US" baseline="30000" dirty="0" smtClean="0"/>
              <a:t>-32 </a:t>
            </a:r>
            <a:r>
              <a:rPr lang="en-US" dirty="0" smtClean="0"/>
              <a:t>seconds after the Big Bang, the universe grew exponentially – from the size of a nucleon to approximately 85 LY.</a:t>
            </a:r>
          </a:p>
          <a:p>
            <a:r>
              <a:rPr lang="en-US" dirty="0" smtClean="0"/>
              <a:t>When inflation is a part of the field equations, it solves the 3 problems mentioned earlier. (New 2014 evidence supports inflation.)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3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2-11-30 at 11.53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1" r="-11841"/>
          <a:stretch>
            <a:fillRect/>
          </a:stretch>
        </p:blipFill>
        <p:spPr>
          <a:xfrm>
            <a:off x="-567694" y="0"/>
            <a:ext cx="10099963" cy="6858000"/>
          </a:xfrm>
        </p:spPr>
      </p:pic>
    </p:spTree>
    <p:extLst>
      <p:ext uri="{BB962C8B-B14F-4D97-AF65-F5344CB8AC3E}">
        <p14:creationId xmlns:p14="http://schemas.microsoft.com/office/powerpoint/2010/main" val="169601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Matter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universe contains dark matter the nature of which is completely unknown.</a:t>
            </a:r>
          </a:p>
          <a:p>
            <a:r>
              <a:rPr lang="en-US" dirty="0" smtClean="0"/>
              <a:t>Its presence is deduced from galactic rotation curves.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11-30 at 5.20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/>
          <a:stretch/>
        </p:blipFill>
        <p:spPr>
          <a:xfrm>
            <a:off x="2700542" y="3711388"/>
            <a:ext cx="3742915" cy="22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Energy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Dark </a:t>
            </a:r>
            <a:r>
              <a:rPr lang="en-US" dirty="0"/>
              <a:t>energy is an unknown </a:t>
            </a:r>
            <a:r>
              <a:rPr lang="en-US" dirty="0" smtClean="0"/>
              <a:t>form of energy hypothesized to permeate all of space.</a:t>
            </a:r>
          </a:p>
          <a:p>
            <a:r>
              <a:rPr lang="en-US" dirty="0" smtClean="0"/>
              <a:t>It explains observations </a:t>
            </a:r>
            <a:r>
              <a:rPr lang="en-US" dirty="0"/>
              <a:t>since the 1990s indicating that the universe </a:t>
            </a:r>
            <a:r>
              <a:rPr lang="en-US" dirty="0" smtClean="0"/>
              <a:t>is expanding at an accelerating rate.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best current measurements indicate that dark energy contributes 68.3% of the total energy in the </a:t>
            </a:r>
            <a:r>
              <a:rPr lang="en-US" dirty="0" smtClean="0"/>
              <a:t>present-day observable universe.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872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a Star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Gravity, with a bit of help from various collisions, forms stars.</a:t>
            </a:r>
          </a:p>
          <a:p>
            <a:r>
              <a:rPr lang="en-US" dirty="0" smtClean="0"/>
              <a:t>At the center of a cloud, T increases to 10 million Kelvin and the P-P cycle starts.</a:t>
            </a:r>
          </a:p>
          <a:p>
            <a:r>
              <a:rPr lang="en-US" dirty="0" smtClean="0"/>
              <a:t>Gravity balanced by radiation pressure for a long period of time depending on mass.</a:t>
            </a:r>
          </a:p>
          <a:p>
            <a:endParaRPr lang="en-US" dirty="0"/>
          </a:p>
        </p:txBody>
      </p:sp>
      <p:pic>
        <p:nvPicPr>
          <p:cNvPr id="6" name="Content Placeholder 5" descr="ap931_10152011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16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21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Star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–&gt;He–&gt;C–&gt;N–&gt;O–&gt;</a:t>
            </a:r>
          </a:p>
          <a:p>
            <a:r>
              <a:rPr lang="en-US" dirty="0" smtClean="0"/>
              <a:t>Near the end of their life spans, stars become red giants.</a:t>
            </a:r>
          </a:p>
          <a:p>
            <a:r>
              <a:rPr lang="en-US" dirty="0" smtClean="0"/>
              <a:t>Three possible end states determined by the mass of the star:</a:t>
            </a:r>
          </a:p>
          <a:p>
            <a:pPr lvl="1"/>
            <a:r>
              <a:rPr lang="en-US" dirty="0" smtClean="0"/>
              <a:t>White dwarf (low mass)</a:t>
            </a:r>
          </a:p>
          <a:p>
            <a:pPr lvl="1"/>
            <a:r>
              <a:rPr lang="en-US" dirty="0" smtClean="0"/>
              <a:t>Neutron star (medium)</a:t>
            </a:r>
          </a:p>
          <a:p>
            <a:pPr lvl="1"/>
            <a:r>
              <a:rPr lang="en-US" dirty="0" smtClean="0"/>
              <a:t>Black hole (high mass)</a:t>
            </a:r>
            <a:endParaRPr lang="en-US" dirty="0"/>
          </a:p>
        </p:txBody>
      </p:sp>
      <p:pic>
        <p:nvPicPr>
          <p:cNvPr id="6" name="Content Placeholder 5" descr="Screen Shot 2012-11-30 at 5.26.0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5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704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Dwarfs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Produced in planetary nebula phase where atmosphere begins a run away process.</a:t>
            </a:r>
          </a:p>
          <a:p>
            <a:r>
              <a:rPr lang="en-US" dirty="0" smtClean="0"/>
              <a:t>An Earth-sized core is revealed at 100,000K +</a:t>
            </a:r>
          </a:p>
          <a:p>
            <a:endParaRPr lang="en-US" dirty="0"/>
          </a:p>
        </p:txBody>
      </p:sp>
      <p:pic>
        <p:nvPicPr>
          <p:cNvPr id="6" name="Content Placeholder 5" descr="Screen Shot 2012-11-30 at 5.29.1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15205"/>
          <a:stretch>
            <a:fillRect/>
          </a:stretch>
        </p:blipFill>
        <p:spPr/>
      </p:pic>
      <p:pic>
        <p:nvPicPr>
          <p:cNvPr id="3" name="Picture 2" descr="Screen Shot 2012-12-03 at 8.3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9" y="4249271"/>
            <a:ext cx="2978226" cy="25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1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Produced during a supernova explosion resulting in a pulsar.</a:t>
            </a:r>
          </a:p>
          <a:p>
            <a:r>
              <a:rPr lang="en-US" dirty="0" smtClean="0"/>
              <a:t>Protons and electrons are crushed to produce neutrons.</a:t>
            </a:r>
            <a:endParaRPr lang="en-US" dirty="0"/>
          </a:p>
        </p:txBody>
      </p:sp>
      <p:pic>
        <p:nvPicPr>
          <p:cNvPr id="6" name="Content Placeholder 5" descr="Screen Shot 2012-11-30 at 5.30.5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39" b="-19339"/>
          <a:stretch>
            <a:fillRect/>
          </a:stretch>
        </p:blipFill>
        <p:spPr/>
      </p:pic>
      <p:pic>
        <p:nvPicPr>
          <p:cNvPr id="3" name="Picture 2" descr="Screen Shot 2012-12-03 at 8.41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1" y="4322788"/>
            <a:ext cx="2648324" cy="24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Produced in supernova explosions but neutron degeneracy cannot stop collapse.</a:t>
            </a:r>
          </a:p>
          <a:p>
            <a:r>
              <a:rPr lang="en-US" dirty="0" smtClean="0"/>
              <a:t>Gravity is so strong that even light cannot escape.</a:t>
            </a:r>
          </a:p>
          <a:p>
            <a:r>
              <a:rPr lang="en-US" dirty="0" smtClean="0"/>
              <a:t>Accretion disk (such as Cygnus X-1) often found in binary star systems.</a:t>
            </a:r>
            <a:endParaRPr lang="en-US" dirty="0"/>
          </a:p>
        </p:txBody>
      </p:sp>
      <p:pic>
        <p:nvPicPr>
          <p:cNvPr id="8" name="Content Placeholder 7" descr="Screen Shot 2012-11-30 at 5.32.2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25" b="-11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4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sources</a:t>
            </a:r>
          </a:p>
          <a:p>
            <a:r>
              <a:rPr lang="en-US" dirty="0" smtClean="0"/>
              <a:t>Gravitational effects on binary star companion</a:t>
            </a:r>
          </a:p>
          <a:p>
            <a:r>
              <a:rPr lang="en-US" dirty="0" smtClean="0"/>
              <a:t>Gravitational lensing</a:t>
            </a:r>
          </a:p>
          <a:p>
            <a:r>
              <a:rPr lang="en-US" dirty="0" smtClean="0"/>
              <a:t>Gravitational ripples</a:t>
            </a:r>
          </a:p>
          <a:p>
            <a:r>
              <a:rPr lang="en-US" dirty="0"/>
              <a:t>A</a:t>
            </a:r>
            <a:r>
              <a:rPr lang="en-US" dirty="0" smtClean="0"/>
              <a:t>ccretion disk jets</a:t>
            </a:r>
            <a:endParaRPr lang="en-US" dirty="0"/>
          </a:p>
        </p:txBody>
      </p:sp>
      <p:pic>
        <p:nvPicPr>
          <p:cNvPr id="7" name="Picture 6" descr="Screen Shot 2012-12-03 at 8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18" y="2883775"/>
            <a:ext cx="4144682" cy="3242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83100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2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Structure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 we have a matter-dominated universe ruled by the force of gravity.</a:t>
            </a:r>
          </a:p>
          <a:p>
            <a:r>
              <a:rPr lang="en-US" dirty="0" smtClean="0"/>
              <a:t>Slight variations in density produces formation regions for stars and galaxies.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stars and 						galaxies have 74% H and 								26% He by mass (just like									the whole universe)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 stars are enriched</a:t>
            </a:r>
          </a:p>
        </p:txBody>
      </p:sp>
      <p:pic>
        <p:nvPicPr>
          <p:cNvPr id="4" name="Picture 3" descr="Screen Shot 2012-11-30 at 10.4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38" y="3813550"/>
            <a:ext cx="3631526" cy="23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H and He accrete, gas pressure increases limiting further growth unless there is sufficient matter; maximum star mass is about 60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Jeans mass (≈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) constitutes the minimum amount of mass required for star formation (corresponds to globular star cluster).</a:t>
            </a:r>
          </a:p>
          <a:p>
            <a:r>
              <a:rPr lang="en-US" dirty="0" smtClean="0"/>
              <a:t>Collapses of smaller clouds are helped along by:</a:t>
            </a:r>
          </a:p>
          <a:p>
            <a:pPr lvl="1"/>
            <a:r>
              <a:rPr lang="en-US" dirty="0" smtClean="0"/>
              <a:t>stochastic processes (wakes of exploding stars or two or more gas clouds merging)</a:t>
            </a:r>
          </a:p>
          <a:p>
            <a:pPr lvl="1"/>
            <a:r>
              <a:rPr lang="en-US" dirty="0" smtClean="0"/>
              <a:t>compression by magnetic field of 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Formation Images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540000" cy="2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8" y="4238732"/>
            <a:ext cx="3492500" cy="2324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788" y="3692632"/>
            <a:ext cx="2832100" cy="287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392" y="3010706"/>
            <a:ext cx="2870200" cy="283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366" y="136525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Wrinkles in </a:t>
            </a:r>
            <a:r>
              <a:rPr lang="en-US" dirty="0" err="1" smtClean="0"/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COBE observed the cosmic microwave background, but there was an ever so slight variation in temperature (and thus density) from point to point across the sky.</a:t>
            </a:r>
          </a:p>
          <a:p>
            <a:endParaRPr lang="en-US" dirty="0"/>
          </a:p>
        </p:txBody>
      </p:sp>
      <p:pic>
        <p:nvPicPr>
          <p:cNvPr id="4" name="Picture 3" descr="Screen Shot 2012-11-30 at 10.5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18" y="3665817"/>
            <a:ext cx="4388972" cy="22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problems with the Standard </a:t>
            </a:r>
            <a:br>
              <a:rPr lang="en-US" dirty="0" smtClean="0"/>
            </a:br>
            <a:r>
              <a:rPr lang="en-US" dirty="0" smtClean="0"/>
              <a:t>Model of 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model of the expanding universe works quite well</a:t>
            </a:r>
            <a:r>
              <a:rPr lang="en-US" dirty="0"/>
              <a:t> </a:t>
            </a:r>
            <a:r>
              <a:rPr lang="en-US" dirty="0" smtClean="0"/>
              <a:t>to explain:</a:t>
            </a:r>
          </a:p>
          <a:p>
            <a:pPr lvl="1"/>
            <a:r>
              <a:rPr lang="en-US" dirty="0" err="1" smtClean="0"/>
              <a:t>Olber’s</a:t>
            </a:r>
            <a:r>
              <a:rPr lang="en-US" dirty="0" smtClean="0"/>
              <a:t> paradox</a:t>
            </a:r>
          </a:p>
          <a:p>
            <a:pPr lvl="1"/>
            <a:r>
              <a:rPr lang="en-US" dirty="0" smtClean="0"/>
              <a:t>X, Y, and Z abundances (74%, 26%, 0%, and later)</a:t>
            </a:r>
          </a:p>
          <a:p>
            <a:pPr lvl="1"/>
            <a:r>
              <a:rPr lang="en-US" dirty="0" smtClean="0"/>
              <a:t>Hubble’s relationship, v = HR</a:t>
            </a:r>
          </a:p>
          <a:p>
            <a:pPr lvl="1"/>
            <a:r>
              <a:rPr lang="en-US" dirty="0" smtClean="0"/>
              <a:t>2.725K cosmic background radiation</a:t>
            </a:r>
          </a:p>
          <a:p>
            <a:r>
              <a:rPr lang="en-US" dirty="0" smtClean="0"/>
              <a:t>Five major problems remain with model:</a:t>
            </a:r>
          </a:p>
          <a:p>
            <a:pPr lvl="1"/>
            <a:r>
              <a:rPr lang="en-US" dirty="0"/>
              <a:t>The Flatness </a:t>
            </a:r>
            <a:r>
              <a:rPr lang="en-US" dirty="0" smtClean="0"/>
              <a:t>Problem			</a:t>
            </a:r>
          </a:p>
          <a:p>
            <a:pPr lvl="1"/>
            <a:r>
              <a:rPr lang="en-US" dirty="0" smtClean="0"/>
              <a:t>The Horizon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The Structure Problem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 smtClean="0"/>
              <a:t>Dark Matter</a:t>
            </a:r>
          </a:p>
          <a:p>
            <a:pPr lvl="1"/>
            <a:r>
              <a:rPr lang="en-US" dirty="0" smtClean="0"/>
              <a:t>Dark Energy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Flatness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shortly after the Big Bang the universe was even remotely non-flat, we would not have the relatively flat universe we observe today.</a:t>
            </a:r>
          </a:p>
          <a:p>
            <a:r>
              <a:rPr lang="en-US" dirty="0" smtClean="0"/>
              <a:t>Why did the universe’s original flatness balance on a knife’s edge when so many other possibilities existed?</a:t>
            </a:r>
          </a:p>
          <a:p>
            <a:r>
              <a:rPr lang="en-US" dirty="0" smtClean="0"/>
              <a:t>Flatness is the midpoint between two extremes of curvature </a:t>
            </a:r>
            <a:r>
              <a:rPr lang="mr-IN" dirty="0" smtClean="0"/>
              <a:t>–</a:t>
            </a:r>
            <a:r>
              <a:rPr lang="en-US" dirty="0" smtClean="0"/>
              <a:t> positive and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2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Horizon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cosmic microwave background is amazingly uniform but for very minute variations equal to about 0.00001 K.</a:t>
            </a:r>
          </a:p>
          <a:p>
            <a:r>
              <a:rPr lang="en-US" dirty="0" smtClean="0"/>
              <a:t>How is this possible when opposite “ends” of the universe cannot “communicate”?</a:t>
            </a:r>
          </a:p>
          <a:p>
            <a:endParaRPr lang="en-US" dirty="0"/>
          </a:p>
        </p:txBody>
      </p:sp>
      <p:pic>
        <p:nvPicPr>
          <p:cNvPr id="4" name="Picture 3" descr="Screen Shot 2012-11-30 at 11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7" y="4103336"/>
            <a:ext cx="6726678" cy="22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34"/>
            <a:ext cx="8229600" cy="1143000"/>
          </a:xfrm>
        </p:spPr>
        <p:txBody>
          <a:bodyPr/>
          <a:lstStyle/>
          <a:p>
            <a:r>
              <a:rPr lang="en-US" dirty="0" smtClean="0"/>
              <a:t>The Structure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universe was once entirely homogeneous and isotropic as we would expect from an early radiant universe, why is it no longer entirely so?</a:t>
            </a:r>
          </a:p>
          <a:p>
            <a:r>
              <a:rPr lang="en-US" dirty="0" smtClean="0"/>
              <a:t>What cause the wrinkles in space that we spoke about earlier?</a:t>
            </a:r>
            <a:endParaRPr lang="en-US" dirty="0"/>
          </a:p>
        </p:txBody>
      </p:sp>
      <p:pic>
        <p:nvPicPr>
          <p:cNvPr id="4" name="Picture 3" descr="Screen Shot 2012-11-30 at 10.5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28" y="4205463"/>
            <a:ext cx="4388972" cy="22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665</Words>
  <Application>Microsoft Macintosh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Mangal</vt:lpstr>
      <vt:lpstr>Office Theme</vt:lpstr>
      <vt:lpstr>The Last Epoch</vt:lpstr>
      <vt:lpstr>Cosmic Structure Formation</vt:lpstr>
      <vt:lpstr>Star Formation</vt:lpstr>
      <vt:lpstr>Star Formation Images</vt:lpstr>
      <vt:lpstr>Wrinkles in Spacetime</vt:lpstr>
      <vt:lpstr>Some problems with the Standard  Model of Cosmology</vt:lpstr>
      <vt:lpstr>The Flatness Problem</vt:lpstr>
      <vt:lpstr>The Horizon Problem</vt:lpstr>
      <vt:lpstr>The Structure Problem</vt:lpstr>
      <vt:lpstr>Inflationary Cosmology</vt:lpstr>
      <vt:lpstr>PowerPoint Presentation</vt:lpstr>
      <vt:lpstr>The Dark Matter Problem</vt:lpstr>
      <vt:lpstr>The Dark Energy Problem</vt:lpstr>
      <vt:lpstr>Birth of a Star</vt:lpstr>
      <vt:lpstr>Death of a Star</vt:lpstr>
      <vt:lpstr>White Dwarfs</vt:lpstr>
      <vt:lpstr>Neutron Stars</vt:lpstr>
      <vt:lpstr>Black Holes</vt:lpstr>
      <vt:lpstr>Black Hole Detection</vt:lpstr>
    </vt:vector>
  </TitlesOfParts>
  <Company>Personal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Wenning</dc:creator>
  <cp:lastModifiedBy>Wenning, Carl</cp:lastModifiedBy>
  <cp:revision>69</cp:revision>
  <dcterms:created xsi:type="dcterms:W3CDTF">2014-04-29T12:50:54Z</dcterms:created>
  <dcterms:modified xsi:type="dcterms:W3CDTF">2017-12-04T16:49:23Z</dcterms:modified>
</cp:coreProperties>
</file>