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64" r:id="rId4"/>
    <p:sldId id="265" r:id="rId5"/>
    <p:sldId id="266" r:id="rId6"/>
    <p:sldId id="267" r:id="rId7"/>
    <p:sldId id="268" r:id="rId8"/>
    <p:sldId id="261" r:id="rId9"/>
    <p:sldId id="263" r:id="rId10"/>
    <p:sldId id="262" r:id="rId11"/>
    <p:sldId id="257" r:id="rId12"/>
    <p:sldId id="25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04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0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1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8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8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7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6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1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3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C0FD0-C63C-E447-8626-390D451B1545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A545A-BC8D-B64D-AAE1-DF9630B3C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Important Points from Earlier Chapters through In-class Exam #3.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3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Chapter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Definitions of wave forms: transverse and longitudinal</a:t>
            </a:r>
          </a:p>
          <a:p>
            <a:r>
              <a:rPr lang="en-US" dirty="0" smtClean="0"/>
              <a:t>Definitions:</a:t>
            </a:r>
          </a:p>
          <a:p>
            <a:pPr lvl="1"/>
            <a:r>
              <a:rPr lang="en-US" dirty="0" smtClean="0"/>
              <a:t>Amplitude, wavelength, frequency, speed, period</a:t>
            </a:r>
          </a:p>
          <a:p>
            <a:pPr lvl="1"/>
            <a:r>
              <a:rPr lang="en-US" dirty="0" smtClean="0"/>
              <a:t>T = 1/f and </a:t>
            </a:r>
            <a:r>
              <a:rPr lang="en-US" dirty="0" err="1" smtClean="0"/>
              <a:t>λf</a:t>
            </a:r>
            <a:r>
              <a:rPr lang="en-US" dirty="0" smtClean="0"/>
              <a:t> = v</a:t>
            </a:r>
          </a:p>
          <a:p>
            <a:pPr lvl="1"/>
            <a:r>
              <a:rPr lang="en-US" dirty="0" smtClean="0"/>
              <a:t>Note well that v = c = 3 x 10</a:t>
            </a:r>
            <a:r>
              <a:rPr lang="en-US" baseline="30000" dirty="0" smtClean="0"/>
              <a:t>8</a:t>
            </a:r>
            <a:r>
              <a:rPr lang="en-US" dirty="0" smtClean="0"/>
              <a:t>m/s if we are dealing with electromagnetic radiation</a:t>
            </a:r>
          </a:p>
          <a:p>
            <a:pPr lvl="1"/>
            <a:r>
              <a:rPr lang="en-US" dirty="0" smtClean="0"/>
              <a:t>Polarization, interference, diffraction</a:t>
            </a:r>
          </a:p>
          <a:p>
            <a:pPr lvl="1"/>
            <a:r>
              <a:rPr lang="en-US" dirty="0" smtClean="0"/>
              <a:t>The Doppler effect, </a:t>
            </a:r>
            <a:r>
              <a:rPr lang="en-US" dirty="0" err="1" smtClean="0"/>
              <a:t>Δλ</a:t>
            </a:r>
            <a:r>
              <a:rPr lang="en-US" dirty="0" smtClean="0"/>
              <a:t>/</a:t>
            </a:r>
            <a:r>
              <a:rPr lang="en-US" dirty="0" err="1"/>
              <a:t>λ</a:t>
            </a:r>
            <a:r>
              <a:rPr lang="en-US" dirty="0" smtClean="0"/>
              <a:t> = v/c (non-relativistic)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25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Chapter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Evidence for + and – charges.</a:t>
            </a:r>
          </a:p>
          <a:p>
            <a:r>
              <a:rPr lang="en-US" dirty="0" smtClean="0"/>
              <a:t>Coulomb’s law:</a:t>
            </a:r>
          </a:p>
          <a:p>
            <a:pPr lvl="1"/>
            <a:r>
              <a:rPr lang="en-US" dirty="0" smtClean="0"/>
              <a:t>F = kq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/r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Parallel to Newton’s law of gravitation</a:t>
            </a:r>
          </a:p>
          <a:p>
            <a:r>
              <a:rPr lang="en-US" dirty="0" smtClean="0"/>
              <a:t>Electric fields:</a:t>
            </a:r>
          </a:p>
          <a:p>
            <a:pPr lvl="1"/>
            <a:r>
              <a:rPr lang="en-US" dirty="0" smtClean="0"/>
              <a:t>replace “action at a distance”</a:t>
            </a:r>
          </a:p>
          <a:p>
            <a:pPr lvl="1"/>
            <a:r>
              <a:rPr lang="en-US" dirty="0" smtClean="0"/>
              <a:t>Forces propagated at the speed of light</a:t>
            </a:r>
          </a:p>
          <a:p>
            <a:r>
              <a:rPr lang="en-US" dirty="0" smtClean="0"/>
              <a:t>Field lines and the “test particle”</a:t>
            </a:r>
          </a:p>
          <a:p>
            <a:r>
              <a:rPr lang="en-US" dirty="0" smtClean="0"/>
              <a:t>F = </a:t>
            </a:r>
            <a:r>
              <a:rPr lang="en-US" dirty="0" err="1" smtClean="0"/>
              <a:t>Eq</a:t>
            </a:r>
            <a:r>
              <a:rPr lang="en-US" dirty="0" smtClean="0"/>
              <a:t> (E, field strength, is measured in N/C)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91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Chapter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Faraday – first produced electricity from magnetism and introduced magnetic field</a:t>
            </a:r>
          </a:p>
          <a:p>
            <a:r>
              <a:rPr lang="en-US" dirty="0" err="1" smtClean="0"/>
              <a:t>Örsted</a:t>
            </a:r>
            <a:r>
              <a:rPr lang="en-US" dirty="0" smtClean="0"/>
              <a:t> – discovers that flowing electrical charges produce a magnetic field.</a:t>
            </a:r>
          </a:p>
          <a:p>
            <a:r>
              <a:rPr lang="en-US" dirty="0"/>
              <a:t>Earth’s magnetic </a:t>
            </a:r>
            <a:r>
              <a:rPr lang="en-US" dirty="0" smtClean="0"/>
              <a:t>field:</a:t>
            </a:r>
            <a:endParaRPr lang="en-US" dirty="0"/>
          </a:p>
          <a:p>
            <a:pPr lvl="1"/>
            <a:r>
              <a:rPr lang="en-US" dirty="0" smtClean="0"/>
              <a:t>Earth’s </a:t>
            </a:r>
            <a:r>
              <a:rPr lang="en-US" dirty="0"/>
              <a:t>south magnetic pole in northern </a:t>
            </a:r>
            <a:r>
              <a:rPr lang="en-US" dirty="0" smtClean="0"/>
              <a:t>hemisphere</a:t>
            </a:r>
          </a:p>
          <a:p>
            <a:pPr lvl="1"/>
            <a:r>
              <a:rPr lang="en-US" dirty="0"/>
              <a:t>Produced by </a:t>
            </a:r>
            <a:r>
              <a:rPr lang="en-US" dirty="0" smtClean="0"/>
              <a:t>a poorly understood </a:t>
            </a:r>
            <a:r>
              <a:rPr lang="en-US" dirty="0"/>
              <a:t>dynamo </a:t>
            </a:r>
            <a:r>
              <a:rPr lang="en-US" dirty="0" smtClean="0"/>
              <a:t>effect</a:t>
            </a:r>
            <a:endParaRPr lang="en-US" dirty="0"/>
          </a:p>
          <a:p>
            <a:r>
              <a:rPr lang="en-US" dirty="0" smtClean="0"/>
              <a:t>Electricity is produced by spinning a coil of wire in the presence of a magnetic field.</a:t>
            </a:r>
          </a:p>
          <a:p>
            <a:r>
              <a:rPr lang="en-US" dirty="0" smtClean="0"/>
              <a:t>Current flow is related to the time-rate change of flux.</a:t>
            </a:r>
          </a:p>
        </p:txBody>
      </p:sp>
    </p:spTree>
    <p:extLst>
      <p:ext uri="{BB962C8B-B14F-4D97-AF65-F5344CB8AC3E}">
        <p14:creationId xmlns:p14="http://schemas.microsoft.com/office/powerpoint/2010/main" val="2505384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finally…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Julia N. Visor Academic </a:t>
            </a:r>
            <a:r>
              <a:rPr lang="en-US"/>
              <a:t>Center </a:t>
            </a:r>
            <a:r>
              <a:rPr lang="en-US" smtClean="0"/>
              <a:t>probably will </a:t>
            </a:r>
            <a:r>
              <a:rPr lang="en-US" dirty="0"/>
              <a:t>be offering a Finals Review session for PHY </a:t>
            </a:r>
            <a:r>
              <a:rPr lang="en-US" dirty="0" smtClean="0"/>
              <a:t>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58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</a:t>
            </a:r>
            <a:r>
              <a:rPr lang="en-US" dirty="0" smtClean="0"/>
              <a:t>review of what you should know </a:t>
            </a:r>
            <a:r>
              <a:rPr lang="en-US" dirty="0" smtClean="0"/>
              <a:t>and be able to do for </a:t>
            </a:r>
            <a:r>
              <a:rPr lang="en-US" dirty="0" smtClean="0"/>
              <a:t>the final.</a:t>
            </a:r>
          </a:p>
          <a:p>
            <a:r>
              <a:rPr lang="en-US" dirty="0" smtClean="0"/>
              <a:t>I will then go through a number of sample problems.</a:t>
            </a:r>
          </a:p>
          <a:p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 smtClean="0"/>
              <a:t>are encouraged to ask questions about things you don’t understand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07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Intro, </a:t>
            </a:r>
            <a:r>
              <a:rPr lang="en-US" dirty="0" err="1" smtClean="0"/>
              <a:t>Ch</a:t>
            </a:r>
            <a:r>
              <a:rPr lang="en-US" dirty="0" smtClean="0"/>
              <a:t> 1, and </a:t>
            </a:r>
            <a:r>
              <a:rPr lang="en-US" dirty="0" err="1" smtClean="0"/>
              <a:t>Ch</a:t>
            </a:r>
            <a:r>
              <a:rPr lang="en-US" dirty="0" smtClean="0"/>
              <a:t> 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Difference between scientific knowledge and unsubstantiated belief.</a:t>
            </a:r>
          </a:p>
          <a:p>
            <a:r>
              <a:rPr lang="en-US" dirty="0" smtClean="0"/>
              <a:t>Ways we know rather than merely believe.</a:t>
            </a:r>
          </a:p>
          <a:p>
            <a:r>
              <a:rPr lang="en-US" dirty="0" err="1" smtClean="0"/>
              <a:t>Heliocentrism</a:t>
            </a:r>
            <a:r>
              <a:rPr lang="en-US" dirty="0" smtClean="0"/>
              <a:t> and </a:t>
            </a:r>
            <a:r>
              <a:rPr lang="en-US" dirty="0" err="1" smtClean="0"/>
              <a:t>geocentrism</a:t>
            </a:r>
            <a:r>
              <a:rPr lang="en-US" dirty="0" smtClean="0"/>
              <a:t> – the models:</a:t>
            </a:r>
          </a:p>
          <a:p>
            <a:pPr lvl="1"/>
            <a:r>
              <a:rPr lang="en-US" dirty="0" smtClean="0"/>
              <a:t>Homocentric spheres of </a:t>
            </a:r>
            <a:r>
              <a:rPr lang="en-US" dirty="0" err="1" smtClean="0"/>
              <a:t>Eudoxus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Ptolemaic model including epicycles and </a:t>
            </a:r>
            <a:r>
              <a:rPr lang="en-US" dirty="0" err="1" smtClean="0"/>
              <a:t>deferents</a:t>
            </a:r>
            <a:r>
              <a:rPr lang="en-US" dirty="0" smtClean="0"/>
              <a:t> and how they explained the varying lengths of the seasons (</a:t>
            </a:r>
            <a:r>
              <a:rPr lang="en-US" dirty="0" err="1" smtClean="0"/>
              <a:t>equants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Aristotle’s arguments against Earth’s motion.</a:t>
            </a:r>
          </a:p>
          <a:p>
            <a:r>
              <a:rPr lang="en-US" dirty="0" smtClean="0"/>
              <a:t>Proofs of the size (Eratosthenes) and shape of the Earth.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925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Copernican, </a:t>
            </a:r>
            <a:r>
              <a:rPr lang="en-US" dirty="0" err="1" smtClean="0"/>
              <a:t>Tychonic</a:t>
            </a:r>
            <a:r>
              <a:rPr lang="en-US" dirty="0" smtClean="0"/>
              <a:t>, and </a:t>
            </a:r>
            <a:r>
              <a:rPr lang="en-US" dirty="0" err="1" smtClean="0"/>
              <a:t>Keplerian</a:t>
            </a:r>
            <a:r>
              <a:rPr lang="en-US" dirty="0" smtClean="0"/>
              <a:t> models</a:t>
            </a:r>
          </a:p>
          <a:p>
            <a:r>
              <a:rPr lang="en-US" dirty="0" smtClean="0"/>
              <a:t>The telescopic observations of Galileo and how they crushed the Ptolemaic model but did NOT prove </a:t>
            </a:r>
            <a:r>
              <a:rPr lang="en-US" dirty="0" err="1" smtClean="0"/>
              <a:t>heliocentrism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trial of Galileo: (including special reading) </a:t>
            </a:r>
          </a:p>
          <a:p>
            <a:pPr lvl="1"/>
            <a:r>
              <a:rPr lang="en-US" dirty="0" smtClean="0"/>
              <a:t>Empirical evidence not considered because this was not a trial of science, rather a trial of authority.</a:t>
            </a:r>
          </a:p>
          <a:p>
            <a:pPr lvl="1"/>
            <a:r>
              <a:rPr lang="en-US" dirty="0" smtClean="0"/>
              <a:t>Galileo was suspected of heresy because he threatened the Greek basis for the existence of God and he did not take Bible literally. </a:t>
            </a:r>
          </a:p>
          <a:p>
            <a:r>
              <a:rPr lang="en-US" dirty="0" err="1" smtClean="0"/>
              <a:t>Kepler’s</a:t>
            </a:r>
            <a:r>
              <a:rPr lang="en-US" dirty="0" smtClean="0"/>
              <a:t> 3 laws of </a:t>
            </a:r>
            <a:r>
              <a:rPr lang="en-US" smtClean="0"/>
              <a:t>planetary motion.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72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dirty="0" smtClean="0"/>
              <a:t>Chapter 4.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 of Galileo in creating modern </a:t>
            </a:r>
            <a:r>
              <a:rPr lang="en-US" u="sng" dirty="0" smtClean="0"/>
              <a:t>empirical</a:t>
            </a:r>
            <a:r>
              <a:rPr lang="en-US" dirty="0" smtClean="0"/>
              <a:t> science; claims based on observable evidence.</a:t>
            </a:r>
          </a:p>
          <a:p>
            <a:r>
              <a:rPr lang="en-US" dirty="0" smtClean="0"/>
              <a:t>Constant and accelerated motion graphs.</a:t>
            </a:r>
          </a:p>
          <a:p>
            <a:pPr lvl="1"/>
            <a:r>
              <a:rPr lang="en-US" dirty="0" smtClean="0"/>
              <a:t>slope, intercept, area under lines or curves.</a:t>
            </a:r>
          </a:p>
          <a:p>
            <a:r>
              <a:rPr lang="en-US" dirty="0" smtClean="0"/>
              <a:t>Equations and definitions:</a:t>
            </a:r>
          </a:p>
          <a:p>
            <a:pPr lvl="1"/>
            <a:r>
              <a:rPr lang="en-US" dirty="0" smtClean="0"/>
              <a:t>x = x</a:t>
            </a:r>
            <a:r>
              <a:rPr lang="en-US" baseline="-25000" dirty="0" smtClean="0"/>
              <a:t>o</a:t>
            </a:r>
            <a:r>
              <a:rPr lang="en-US" dirty="0" smtClean="0"/>
              <a:t> + </a:t>
            </a:r>
            <a:r>
              <a:rPr lang="en-US" dirty="0" err="1" smtClean="0"/>
              <a:t>vt</a:t>
            </a:r>
            <a:r>
              <a:rPr lang="en-US" dirty="0" smtClean="0"/>
              <a:t> (constant motion)</a:t>
            </a:r>
          </a:p>
          <a:p>
            <a:pPr lvl="1"/>
            <a:r>
              <a:rPr lang="en-US" dirty="0" smtClean="0"/>
              <a:t>v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smtClean="0"/>
              <a:t> + at (constant acceleration)</a:t>
            </a:r>
          </a:p>
          <a:p>
            <a:pPr lvl="1"/>
            <a:r>
              <a:rPr lang="en-US" dirty="0" smtClean="0"/>
              <a:t>x = x</a:t>
            </a:r>
            <a:r>
              <a:rPr lang="en-US" baseline="-25000" dirty="0" smtClean="0"/>
              <a:t>o</a:t>
            </a:r>
            <a:r>
              <a:rPr lang="en-US" dirty="0" smtClean="0"/>
              <a:t> +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err="1" smtClean="0"/>
              <a:t>t</a:t>
            </a:r>
            <a:r>
              <a:rPr lang="en-US" dirty="0" smtClean="0"/>
              <a:t> +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2</a:t>
            </a:r>
            <a:r>
              <a:rPr lang="en-US" dirty="0" smtClean="0"/>
              <a:t>at</a:t>
            </a:r>
            <a:r>
              <a:rPr lang="en-US" baseline="30000" dirty="0" smtClean="0"/>
              <a:t>2</a:t>
            </a:r>
            <a:r>
              <a:rPr lang="en-US" dirty="0" smtClean="0"/>
              <a:t> (accelerated motion)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14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dirty="0" smtClean="0"/>
              <a:t>Chapter 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Differences between vectors and scalars.</a:t>
            </a:r>
          </a:p>
          <a:p>
            <a:pPr lvl="1"/>
            <a:r>
              <a:rPr lang="en-US" dirty="0" smtClean="0"/>
              <a:t>Displacement (D) and distance (d)</a:t>
            </a:r>
          </a:p>
          <a:p>
            <a:pPr lvl="1"/>
            <a:r>
              <a:rPr lang="en-US" dirty="0" smtClean="0"/>
              <a:t>Velocity (v) and speed (s)</a:t>
            </a:r>
          </a:p>
          <a:p>
            <a:r>
              <a:rPr lang="en-US" dirty="0" smtClean="0"/>
              <a:t>Distinctions – instantaneous and average speed or velocity.</a:t>
            </a:r>
          </a:p>
          <a:p>
            <a:r>
              <a:rPr lang="en-US" dirty="0" smtClean="0"/>
              <a:t>v = </a:t>
            </a:r>
            <a:r>
              <a:rPr lang="en-US" dirty="0" err="1" smtClean="0"/>
              <a:t>Δx</a:t>
            </a:r>
            <a:r>
              <a:rPr lang="en-US" dirty="0" smtClean="0"/>
              <a:t>/</a:t>
            </a:r>
            <a:r>
              <a:rPr lang="en-US" dirty="0" smtClean="0"/>
              <a:t>t					s </a:t>
            </a:r>
            <a:r>
              <a:rPr lang="en-US" dirty="0"/>
              <a:t>= </a:t>
            </a:r>
            <a:r>
              <a:rPr lang="en-US" dirty="0" err="1" smtClean="0"/>
              <a:t>Δd</a:t>
            </a:r>
            <a:r>
              <a:rPr lang="en-US" dirty="0" smtClean="0"/>
              <a:t>/</a:t>
            </a:r>
            <a:r>
              <a:rPr lang="en-US" dirty="0" smtClean="0"/>
              <a:t>t</a:t>
            </a:r>
          </a:p>
          <a:p>
            <a:r>
              <a:rPr lang="en-US" dirty="0" smtClean="0"/>
              <a:t>The effect of acceleration upon velocity.</a:t>
            </a:r>
          </a:p>
          <a:p>
            <a:r>
              <a:rPr lang="en-US" dirty="0"/>
              <a:t>How to calculate average speed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4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Newton’s three laws of motion:</a:t>
            </a:r>
          </a:p>
          <a:p>
            <a:pPr lvl="1"/>
            <a:r>
              <a:rPr lang="en-US" dirty="0" smtClean="0"/>
              <a:t>Law of inertia, F=ma, F</a:t>
            </a:r>
            <a:r>
              <a:rPr lang="en-US" baseline="-25000" dirty="0" smtClean="0"/>
              <a:t>AB</a:t>
            </a:r>
            <a:r>
              <a:rPr lang="en-US" dirty="0" smtClean="0"/>
              <a:t> = -F</a:t>
            </a:r>
            <a:r>
              <a:rPr lang="en-US" baseline="-25000" dirty="0" smtClean="0"/>
              <a:t>BA</a:t>
            </a:r>
          </a:p>
          <a:p>
            <a:pPr lvl="1"/>
            <a:r>
              <a:rPr lang="en-US" dirty="0" smtClean="0"/>
              <a:t>F = </a:t>
            </a:r>
            <a:r>
              <a:rPr lang="en-US" dirty="0" err="1" smtClean="0"/>
              <a:t>mΔv</a:t>
            </a:r>
            <a:r>
              <a:rPr lang="en-US" dirty="0" smtClean="0"/>
              <a:t>/</a:t>
            </a:r>
            <a:r>
              <a:rPr lang="en-US" dirty="0" err="1" smtClean="0"/>
              <a:t>Δt</a:t>
            </a:r>
            <a:r>
              <a:rPr lang="en-US" dirty="0" smtClean="0"/>
              <a:t> (leads to impulse-momentum relation)</a:t>
            </a:r>
          </a:p>
          <a:p>
            <a:pPr lvl="1"/>
            <a:r>
              <a:rPr lang="en-US" dirty="0" smtClean="0"/>
              <a:t>How a horse CAN pull a cart despite third law </a:t>
            </a:r>
          </a:p>
          <a:p>
            <a:r>
              <a:rPr lang="en-US" dirty="0" smtClean="0"/>
              <a:t>Solving problems using these laws of motion.</a:t>
            </a:r>
          </a:p>
          <a:p>
            <a:r>
              <a:rPr lang="en-US" dirty="0" smtClean="0"/>
              <a:t>Momentum, p = mv</a:t>
            </a:r>
          </a:p>
          <a:p>
            <a:r>
              <a:rPr lang="en-US" dirty="0" smtClean="0"/>
              <a:t>Solving problems using conservation of </a:t>
            </a:r>
            <a:r>
              <a:rPr lang="en-US" smtClean="0"/>
              <a:t>momentum principle, </a:t>
            </a:r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</a:t>
            </a:r>
            <a:endParaRPr lang="en-US" baseline="-25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023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Chapter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Work-energy relationship, </a:t>
            </a:r>
            <a:r>
              <a:rPr lang="en-US" dirty="0" err="1" smtClean="0"/>
              <a:t>Fd</a:t>
            </a:r>
            <a:r>
              <a:rPr lang="en-US" dirty="0" smtClean="0"/>
              <a:t> = ΔE (not be confused with impulse-momentum relationship, </a:t>
            </a:r>
            <a:r>
              <a:rPr lang="en-US" dirty="0" err="1" smtClean="0"/>
              <a:t>F</a:t>
            </a:r>
            <a:r>
              <a:rPr lang="en-US" dirty="0" err="1"/>
              <a:t>Δ</a:t>
            </a:r>
            <a:r>
              <a:rPr lang="en-US" dirty="0" err="1" smtClean="0"/>
              <a:t>t</a:t>
            </a:r>
            <a:r>
              <a:rPr lang="en-US" dirty="0" smtClean="0"/>
              <a:t> = </a:t>
            </a:r>
            <a:r>
              <a:rPr lang="en-US" dirty="0" err="1" smtClean="0"/>
              <a:t>m</a:t>
            </a:r>
            <a:r>
              <a:rPr lang="en-US" dirty="0" err="1"/>
              <a:t>Δ</a:t>
            </a:r>
            <a:r>
              <a:rPr lang="en-US" dirty="0" err="1" smtClean="0"/>
              <a:t>v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Conservation of energy,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f</a:t>
            </a:r>
            <a:endParaRPr lang="en-US" baseline="-25000" dirty="0" smtClean="0"/>
          </a:p>
          <a:p>
            <a:r>
              <a:rPr lang="en-US" dirty="0" smtClean="0"/>
              <a:t>Energy and power definitions:</a:t>
            </a:r>
          </a:p>
          <a:p>
            <a:pPr lvl="1"/>
            <a:r>
              <a:rPr lang="en-US" dirty="0" smtClean="0"/>
              <a:t>KE = ½mv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err="1" smtClean="0"/>
              <a:t>PE</a:t>
            </a:r>
            <a:r>
              <a:rPr lang="en-US" baseline="-25000" dirty="0" err="1" smtClean="0"/>
              <a:t>g</a:t>
            </a:r>
            <a:r>
              <a:rPr lang="en-US" baseline="-25000" dirty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mgh</a:t>
            </a:r>
            <a:endParaRPr lang="en-US" dirty="0" smtClean="0"/>
          </a:p>
          <a:p>
            <a:pPr lvl="1"/>
            <a:r>
              <a:rPr lang="en-US" dirty="0" err="1" smtClean="0"/>
              <a:t>PE</a:t>
            </a:r>
            <a:r>
              <a:rPr lang="en-US" baseline="-25000" dirty="0" err="1" smtClean="0"/>
              <a:t>e</a:t>
            </a:r>
            <a:r>
              <a:rPr lang="en-US" dirty="0" smtClean="0"/>
              <a:t> = ½kx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P = E/t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68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Chapter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Newton’s law of universal gravitation was derived from a study of the moon’s orbit in comparison to the fall of an “apple”</a:t>
            </a:r>
          </a:p>
          <a:p>
            <a:r>
              <a:rPr lang="en-US" dirty="0" smtClean="0"/>
              <a:t>W = mg where g = -GM/r</a:t>
            </a:r>
            <a:r>
              <a:rPr lang="en-US" baseline="30000" dirty="0" smtClean="0"/>
              <a:t>2 </a:t>
            </a:r>
            <a:r>
              <a:rPr lang="en-US" dirty="0" smtClean="0"/>
              <a:t>= -9.81m/s</a:t>
            </a:r>
            <a:r>
              <a:rPr lang="en-US" baseline="30000" dirty="0" smtClean="0"/>
              <a:t>2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en-US" dirty="0" smtClean="0"/>
              <a:t> = </a:t>
            </a:r>
            <a:r>
              <a:rPr lang="en-US" dirty="0"/>
              <a:t>-</a:t>
            </a:r>
            <a:r>
              <a:rPr lang="en-US" dirty="0" err="1"/>
              <a:t>GMm</a:t>
            </a:r>
            <a:r>
              <a:rPr lang="en-US" dirty="0" smtClean="0"/>
              <a:t>/r</a:t>
            </a:r>
            <a:r>
              <a:rPr lang="en-US" baseline="30000" dirty="0" smtClean="0"/>
              <a:t>2</a:t>
            </a:r>
          </a:p>
          <a:p>
            <a:r>
              <a:rPr lang="en-US" dirty="0" err="1" smtClean="0"/>
              <a:t>PE</a:t>
            </a:r>
            <a:r>
              <a:rPr lang="en-US" baseline="-25000" dirty="0" err="1" smtClean="0"/>
              <a:t>g</a:t>
            </a:r>
            <a:r>
              <a:rPr lang="en-US" dirty="0" smtClean="0"/>
              <a:t> = -</a:t>
            </a:r>
            <a:r>
              <a:rPr lang="en-US" dirty="0" err="1" smtClean="0"/>
              <a:t>GMm</a:t>
            </a:r>
            <a:r>
              <a:rPr lang="en-US" dirty="0" smtClean="0"/>
              <a:t>/r (analogous to </a:t>
            </a:r>
            <a:r>
              <a:rPr lang="en-US" dirty="0" err="1" smtClean="0"/>
              <a:t>PE</a:t>
            </a:r>
            <a:r>
              <a:rPr lang="en-US" baseline="-25000" dirty="0" err="1" smtClean="0"/>
              <a:t>g</a:t>
            </a:r>
            <a:r>
              <a:rPr lang="en-US" dirty="0" smtClean="0"/>
              <a:t> = </a:t>
            </a:r>
            <a:r>
              <a:rPr lang="en-US" dirty="0" err="1" smtClean="0"/>
              <a:t>mgh</a:t>
            </a:r>
            <a:r>
              <a:rPr lang="en-US" dirty="0" smtClean="0"/>
              <a:t> but not the same because g varies with height)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916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763</Words>
  <Application>Microsoft Macintosh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Review</vt:lpstr>
      <vt:lpstr>Reminders</vt:lpstr>
      <vt:lpstr>Review: Intro, Ch 1, and Ch 3.</vt:lpstr>
      <vt:lpstr>Review continued</vt:lpstr>
      <vt:lpstr>Review: Chapter 4.</vt:lpstr>
      <vt:lpstr>Review: Chapter 6.</vt:lpstr>
      <vt:lpstr>Review: Chapter 7</vt:lpstr>
      <vt:lpstr>Review: Chapter 8</vt:lpstr>
      <vt:lpstr>Review: Chapter 9</vt:lpstr>
      <vt:lpstr>Review: Chapter 11</vt:lpstr>
      <vt:lpstr>Review: Chapter 12</vt:lpstr>
      <vt:lpstr>Review: Chapter 13</vt:lpstr>
      <vt:lpstr>And finally…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Epoch</dc:title>
  <dc:creator>Carl Wenning</dc:creator>
  <cp:lastModifiedBy>Carl Wenning</cp:lastModifiedBy>
  <cp:revision>35</cp:revision>
  <dcterms:created xsi:type="dcterms:W3CDTF">2012-11-30T18:09:49Z</dcterms:created>
  <dcterms:modified xsi:type="dcterms:W3CDTF">2014-12-02T02:29:28Z</dcterms:modified>
</cp:coreProperties>
</file>