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trictFirstAndLastChars="0" saveSubsetFonts="1">
  <p:sldMasterIdLst>
    <p:sldMasterId id="2147483648" r:id="rId1"/>
  </p:sldMasterIdLst>
  <p:notesMasterIdLst>
    <p:notesMasterId r:id="rId19"/>
  </p:notesMasterIdLst>
  <p:handoutMasterIdLst>
    <p:handoutMasterId r:id="rId20"/>
  </p:handoutMasterIdLst>
  <p:sldIdLst>
    <p:sldId id="256" r:id="rId2"/>
    <p:sldId id="264" r:id="rId3"/>
    <p:sldId id="266" r:id="rId4"/>
    <p:sldId id="265" r:id="rId5"/>
    <p:sldId id="258" r:id="rId6"/>
    <p:sldId id="257" r:id="rId7"/>
    <p:sldId id="267" r:id="rId8"/>
    <p:sldId id="272" r:id="rId9"/>
    <p:sldId id="279" r:id="rId10"/>
    <p:sldId id="273" r:id="rId11"/>
    <p:sldId id="274" r:id="rId12"/>
    <p:sldId id="275" r:id="rId13"/>
    <p:sldId id="276" r:id="rId14"/>
    <p:sldId id="277" r:id="rId15"/>
    <p:sldId id="260" r:id="rId16"/>
    <p:sldId id="261" r:id="rId17"/>
    <p:sldId id="278" r:id="rId18"/>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charset="0"/>
        <a:ea typeface="ＭＳ Ｐゴシック" charset="0"/>
        <a:cs typeface="Arial" charset="0"/>
      </a:defRPr>
    </a:lvl1pPr>
    <a:lvl2pPr marL="457200" algn="l" rtl="0" fontAlgn="base">
      <a:spcBef>
        <a:spcPct val="0"/>
      </a:spcBef>
      <a:spcAft>
        <a:spcPct val="0"/>
      </a:spcAft>
      <a:defRPr sz="2400" kern="1200">
        <a:solidFill>
          <a:schemeClr val="tx1"/>
        </a:solidFill>
        <a:latin typeface="Times" charset="0"/>
        <a:ea typeface="ＭＳ Ｐゴシック" charset="0"/>
        <a:cs typeface="Arial" charset="0"/>
      </a:defRPr>
    </a:lvl2pPr>
    <a:lvl3pPr marL="914400" algn="l" rtl="0" fontAlgn="base">
      <a:spcBef>
        <a:spcPct val="0"/>
      </a:spcBef>
      <a:spcAft>
        <a:spcPct val="0"/>
      </a:spcAft>
      <a:defRPr sz="2400" kern="1200">
        <a:solidFill>
          <a:schemeClr val="tx1"/>
        </a:solidFill>
        <a:latin typeface="Times"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Times"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Times" charset="0"/>
        <a:ea typeface="ＭＳ Ｐゴシック" charset="0"/>
        <a:cs typeface="Arial" charset="0"/>
      </a:defRPr>
    </a:lvl5pPr>
    <a:lvl6pPr marL="2286000" algn="l" defTabSz="457200" rtl="0" eaLnBrk="1" latinLnBrk="0" hangingPunct="1">
      <a:defRPr sz="2400" kern="1200">
        <a:solidFill>
          <a:schemeClr val="tx1"/>
        </a:solidFill>
        <a:latin typeface="Times" charset="0"/>
        <a:ea typeface="ＭＳ Ｐゴシック" charset="0"/>
        <a:cs typeface="Arial" charset="0"/>
      </a:defRPr>
    </a:lvl6pPr>
    <a:lvl7pPr marL="2743200" algn="l" defTabSz="457200" rtl="0" eaLnBrk="1" latinLnBrk="0" hangingPunct="1">
      <a:defRPr sz="2400" kern="1200">
        <a:solidFill>
          <a:schemeClr val="tx1"/>
        </a:solidFill>
        <a:latin typeface="Times" charset="0"/>
        <a:ea typeface="ＭＳ Ｐゴシック" charset="0"/>
        <a:cs typeface="Arial" charset="0"/>
      </a:defRPr>
    </a:lvl7pPr>
    <a:lvl8pPr marL="3200400" algn="l" defTabSz="457200" rtl="0" eaLnBrk="1" latinLnBrk="0" hangingPunct="1">
      <a:defRPr sz="2400" kern="1200">
        <a:solidFill>
          <a:schemeClr val="tx1"/>
        </a:solidFill>
        <a:latin typeface="Times" charset="0"/>
        <a:ea typeface="ＭＳ Ｐゴシック" charset="0"/>
        <a:cs typeface="Arial" charset="0"/>
      </a:defRPr>
    </a:lvl8pPr>
    <a:lvl9pPr marL="3657600" algn="l" defTabSz="457200" rtl="0" eaLnBrk="1" latinLnBrk="0" hangingPunct="1">
      <a:defRPr sz="2400" kern="1200">
        <a:solidFill>
          <a:schemeClr val="tx1"/>
        </a:solidFill>
        <a:latin typeface="Times" charset="0"/>
        <a:ea typeface="ＭＳ Ｐゴシック" charset="0"/>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080"/>
    <a:srgbClr val="0080FF"/>
    <a:srgbClr val="6666FF"/>
    <a:srgbClr val="FF8000"/>
    <a:srgbClr val="EC9B50"/>
    <a:srgbClr val="DAD0A4"/>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361" autoAdjust="0"/>
    <p:restoredTop sz="90929"/>
  </p:normalViewPr>
  <p:slideViewPr>
    <p:cSldViewPr>
      <p:cViewPr varScale="1">
        <p:scale>
          <a:sx n="119" d="100"/>
          <a:sy n="119" d="100"/>
        </p:scale>
        <p:origin x="-680" y="-10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handoutMaster" Target="handoutMasters/handoutMaster1.xml"/><Relationship Id="rId21" Type="http://schemas.openxmlformats.org/officeDocument/2006/relationships/printerSettings" Target="printerSettings/printerSettings1.bin"/><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Times" pitchFamily="16" charset="0"/>
                <a:ea typeface="+mn-ea"/>
                <a:cs typeface="+mn-cs"/>
              </a:defRPr>
            </a:lvl1pPr>
          </a:lstStyle>
          <a:p>
            <a:pPr>
              <a:defRPr/>
            </a:pPr>
            <a:endParaRPr lang="en-US"/>
          </a:p>
        </p:txBody>
      </p:sp>
      <p:sp>
        <p:nvSpPr>
          <p:cNvPr id="26627"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Times" pitchFamily="16" charset="0"/>
                <a:ea typeface="+mn-ea"/>
                <a:cs typeface="+mn-cs"/>
              </a:defRPr>
            </a:lvl1pPr>
          </a:lstStyle>
          <a:p>
            <a:pPr>
              <a:defRPr/>
            </a:pPr>
            <a:endParaRPr lang="en-US"/>
          </a:p>
        </p:txBody>
      </p:sp>
      <p:sp>
        <p:nvSpPr>
          <p:cNvPr id="26628"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Times" pitchFamily="16" charset="0"/>
                <a:ea typeface="+mn-ea"/>
                <a:cs typeface="+mn-cs"/>
              </a:defRPr>
            </a:lvl1pPr>
          </a:lstStyle>
          <a:p>
            <a:pPr>
              <a:defRPr/>
            </a:pPr>
            <a:endParaRPr lang="en-US"/>
          </a:p>
        </p:txBody>
      </p:sp>
      <p:sp>
        <p:nvSpPr>
          <p:cNvPr id="26629"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fld id="{CB44DF78-56E5-0743-9B9C-44C6B09B3FA0}" type="slidenum">
              <a:rPr lang="en-US"/>
              <a:pPr/>
              <a:t>‹#›</a:t>
            </a:fld>
            <a:endParaRPr lang="en-US"/>
          </a:p>
        </p:txBody>
      </p:sp>
    </p:spTree>
    <p:extLst>
      <p:ext uri="{BB962C8B-B14F-4D97-AF65-F5344CB8AC3E}">
        <p14:creationId xmlns:p14="http://schemas.microsoft.com/office/powerpoint/2010/main" val="50954338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Times" pitchFamily="16" charset="0"/>
                <a:ea typeface="+mn-ea"/>
                <a:cs typeface="+mn-cs"/>
              </a:defRPr>
            </a:lvl1pPr>
          </a:lstStyle>
          <a:p>
            <a:pPr>
              <a:defRPr/>
            </a:pPr>
            <a:endParaRPr lang="en-US"/>
          </a:p>
        </p:txBody>
      </p:sp>
      <p:sp>
        <p:nvSpPr>
          <p:cNvPr id="5123"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Times" pitchFamily="16" charset="0"/>
                <a:ea typeface="+mn-ea"/>
                <a:cs typeface="+mn-cs"/>
              </a:defRPr>
            </a:lvl1pPr>
          </a:lstStyle>
          <a:p>
            <a:pPr>
              <a:defRPr/>
            </a:pPr>
            <a:endParaRPr lang="en-US"/>
          </a:p>
        </p:txBody>
      </p:sp>
      <p:sp>
        <p:nvSpPr>
          <p:cNvPr id="61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12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Times" pitchFamily="16" charset="0"/>
                <a:ea typeface="+mn-ea"/>
                <a:cs typeface="+mn-cs"/>
              </a:defRPr>
            </a:lvl1pPr>
          </a:lstStyle>
          <a:p>
            <a:pPr>
              <a:defRPr/>
            </a:pPr>
            <a:endParaRPr lang="en-US"/>
          </a:p>
        </p:txBody>
      </p:sp>
      <p:sp>
        <p:nvSpPr>
          <p:cNvPr id="512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fld id="{E8497214-1A49-F24D-B02F-518D07C39BD9}" type="slidenum">
              <a:rPr lang="en-US"/>
              <a:pPr/>
              <a:t>‹#›</a:t>
            </a:fld>
            <a:endParaRPr lang="en-US"/>
          </a:p>
        </p:txBody>
      </p:sp>
    </p:spTree>
    <p:extLst>
      <p:ext uri="{BB962C8B-B14F-4D97-AF65-F5344CB8AC3E}">
        <p14:creationId xmlns:p14="http://schemas.microsoft.com/office/powerpoint/2010/main" val="3260589224"/>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pitchFamily="16" charset="0"/>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Times" pitchFamily="16"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Times" pitchFamily="16"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Times" pitchFamily="16"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Times" pitchFamily="16"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3F0937BA-4324-A747-B373-B85C0B5E735D}" type="slidenum">
              <a:rPr lang="en-US" sz="1200"/>
              <a:pPr/>
              <a:t>0</a:t>
            </a:fld>
            <a:endParaRPr lang="en-US" sz="120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497214-1A49-F24D-B02F-518D07C39BD9}" type="slidenum">
              <a:rPr lang="en-US" smtClean="0"/>
              <a:pPr/>
              <a:t>14</a:t>
            </a:fld>
            <a:endParaRPr lang="en-US"/>
          </a:p>
        </p:txBody>
      </p:sp>
    </p:spTree>
    <p:extLst>
      <p:ext uri="{BB962C8B-B14F-4D97-AF65-F5344CB8AC3E}">
        <p14:creationId xmlns:p14="http://schemas.microsoft.com/office/powerpoint/2010/main" val="3787834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50163B00-9DAE-9844-9D56-02DC4A19EED5}" type="datetime9">
              <a:rPr lang="en-US" smtClean="0"/>
              <a:t>2/23/12 6:46 AM</a:t>
            </a:fld>
            <a:endParaRPr lang="en-US"/>
          </a:p>
        </p:txBody>
      </p:sp>
      <p:sp>
        <p:nvSpPr>
          <p:cNvPr id="5" name="Slide Number Placeholder 4"/>
          <p:cNvSpPr>
            <a:spLocks noGrp="1"/>
          </p:cNvSpPr>
          <p:nvPr>
            <p:ph type="sldNum" sz="quarter" idx="11"/>
          </p:nvPr>
        </p:nvSpPr>
        <p:spPr/>
        <p:txBody>
          <a:bodyPr/>
          <a:lstStyle>
            <a:lvl1pPr>
              <a:defRPr/>
            </a:lvl1pPr>
          </a:lstStyle>
          <a:p>
            <a:fld id="{08E1EF78-FC42-2141-B149-6EB95C655E7D}" type="slidenum">
              <a:rPr lang="en-US"/>
              <a:pPr/>
              <a:t>‹#›</a:t>
            </a:fld>
            <a:endParaRPr lang="en-US"/>
          </a:p>
        </p:txBody>
      </p:sp>
    </p:spTree>
    <p:extLst>
      <p:ext uri="{BB962C8B-B14F-4D97-AF65-F5344CB8AC3E}">
        <p14:creationId xmlns:p14="http://schemas.microsoft.com/office/powerpoint/2010/main" val="11263392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a:ln/>
        </p:spPr>
        <p:txBody>
          <a:bodyPr/>
          <a:lstStyle>
            <a:lvl1pPr>
              <a:defRPr/>
            </a:lvl1pPr>
          </a:lstStyle>
          <a:p>
            <a:pPr>
              <a:defRPr/>
            </a:pPr>
            <a:fld id="{C4E2ADF8-B57D-9F49-A85A-0D693BA18AFC}" type="datetime9">
              <a:rPr lang="en-US" smtClean="0"/>
              <a:t>2/23/12 6:46 AM</a:t>
            </a:fld>
            <a:endParaRPr lang="en-US"/>
          </a:p>
        </p:txBody>
      </p:sp>
      <p:sp>
        <p:nvSpPr>
          <p:cNvPr id="5" name="Rectangle 14"/>
          <p:cNvSpPr>
            <a:spLocks noGrp="1" noChangeArrowheads="1"/>
          </p:cNvSpPr>
          <p:nvPr>
            <p:ph type="sldNum" sz="quarter" idx="11"/>
          </p:nvPr>
        </p:nvSpPr>
        <p:spPr>
          <a:ln/>
        </p:spPr>
        <p:txBody>
          <a:bodyPr/>
          <a:lstStyle>
            <a:lvl1pPr>
              <a:defRPr/>
            </a:lvl1pPr>
          </a:lstStyle>
          <a:p>
            <a:fld id="{197359EA-1437-DB49-8C1A-4A8CD2D78B30}" type="slidenum">
              <a:rPr lang="en-US"/>
              <a:pPr/>
              <a:t>‹#›</a:t>
            </a:fld>
            <a:endParaRPr lang="en-US"/>
          </a:p>
        </p:txBody>
      </p:sp>
    </p:spTree>
    <p:extLst>
      <p:ext uri="{BB962C8B-B14F-4D97-AF65-F5344CB8AC3E}">
        <p14:creationId xmlns:p14="http://schemas.microsoft.com/office/powerpoint/2010/main" val="4052540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4953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4953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a:ln/>
        </p:spPr>
        <p:txBody>
          <a:bodyPr/>
          <a:lstStyle>
            <a:lvl1pPr>
              <a:defRPr/>
            </a:lvl1pPr>
          </a:lstStyle>
          <a:p>
            <a:pPr>
              <a:defRPr/>
            </a:pPr>
            <a:fld id="{D763A341-5FDF-8F43-BAA5-6AB795412069}" type="datetime9">
              <a:rPr lang="en-US" smtClean="0"/>
              <a:t>2/23/12 6:46 AM</a:t>
            </a:fld>
            <a:endParaRPr lang="en-US"/>
          </a:p>
        </p:txBody>
      </p:sp>
      <p:sp>
        <p:nvSpPr>
          <p:cNvPr id="5" name="Rectangle 14"/>
          <p:cNvSpPr>
            <a:spLocks noGrp="1" noChangeArrowheads="1"/>
          </p:cNvSpPr>
          <p:nvPr>
            <p:ph type="sldNum" sz="quarter" idx="11"/>
          </p:nvPr>
        </p:nvSpPr>
        <p:spPr>
          <a:ln/>
        </p:spPr>
        <p:txBody>
          <a:bodyPr/>
          <a:lstStyle>
            <a:lvl1pPr>
              <a:defRPr/>
            </a:lvl1pPr>
          </a:lstStyle>
          <a:p>
            <a:fld id="{6928C79C-A77F-AE4C-8024-C73ED0E84BB9}" type="slidenum">
              <a:rPr lang="en-US"/>
              <a:pPr/>
              <a:t>‹#›</a:t>
            </a:fld>
            <a:endParaRPr lang="en-US"/>
          </a:p>
        </p:txBody>
      </p:sp>
    </p:spTree>
    <p:extLst>
      <p:ext uri="{BB962C8B-B14F-4D97-AF65-F5344CB8AC3E}">
        <p14:creationId xmlns:p14="http://schemas.microsoft.com/office/powerpoint/2010/main" val="5669394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a:ln/>
        </p:spPr>
        <p:txBody>
          <a:bodyPr/>
          <a:lstStyle>
            <a:lvl1pPr>
              <a:defRPr/>
            </a:lvl1pPr>
          </a:lstStyle>
          <a:p>
            <a:pPr>
              <a:defRPr/>
            </a:pPr>
            <a:fld id="{E61ACA13-67FC-D94E-B434-CE4DC22611F9}" type="datetime9">
              <a:rPr lang="en-US" smtClean="0"/>
              <a:t>2/23/12 6:46 AM</a:t>
            </a:fld>
            <a:endParaRPr lang="en-US"/>
          </a:p>
        </p:txBody>
      </p:sp>
      <p:sp>
        <p:nvSpPr>
          <p:cNvPr id="5" name="Rectangle 14"/>
          <p:cNvSpPr>
            <a:spLocks noGrp="1" noChangeArrowheads="1"/>
          </p:cNvSpPr>
          <p:nvPr>
            <p:ph type="sldNum" sz="quarter" idx="11"/>
          </p:nvPr>
        </p:nvSpPr>
        <p:spPr>
          <a:ln/>
        </p:spPr>
        <p:txBody>
          <a:bodyPr/>
          <a:lstStyle>
            <a:lvl1pPr>
              <a:defRPr/>
            </a:lvl1pPr>
          </a:lstStyle>
          <a:p>
            <a:fld id="{B466D7AE-9DD0-0047-8710-40FE432F772C}" type="slidenum">
              <a:rPr lang="en-US"/>
              <a:pPr/>
              <a:t>‹#›</a:t>
            </a:fld>
            <a:endParaRPr lang="en-US"/>
          </a:p>
        </p:txBody>
      </p:sp>
    </p:spTree>
    <p:extLst>
      <p:ext uri="{BB962C8B-B14F-4D97-AF65-F5344CB8AC3E}">
        <p14:creationId xmlns:p14="http://schemas.microsoft.com/office/powerpoint/2010/main" val="3013162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2"/>
          <p:cNvSpPr>
            <a:spLocks noGrp="1" noChangeArrowheads="1"/>
          </p:cNvSpPr>
          <p:nvPr>
            <p:ph type="dt" sz="half" idx="10"/>
          </p:nvPr>
        </p:nvSpPr>
        <p:spPr>
          <a:ln/>
        </p:spPr>
        <p:txBody>
          <a:bodyPr/>
          <a:lstStyle>
            <a:lvl1pPr>
              <a:defRPr/>
            </a:lvl1pPr>
          </a:lstStyle>
          <a:p>
            <a:pPr>
              <a:defRPr/>
            </a:pPr>
            <a:fld id="{2FAB4CB9-D1E3-CA42-87F4-92A93ADD9199}" type="datetime9">
              <a:rPr lang="en-US" smtClean="0"/>
              <a:t>2/23/12 6:46 AM</a:t>
            </a:fld>
            <a:endParaRPr lang="en-US"/>
          </a:p>
        </p:txBody>
      </p:sp>
      <p:sp>
        <p:nvSpPr>
          <p:cNvPr id="5" name="Rectangle 14"/>
          <p:cNvSpPr>
            <a:spLocks noGrp="1" noChangeArrowheads="1"/>
          </p:cNvSpPr>
          <p:nvPr>
            <p:ph type="sldNum" sz="quarter" idx="11"/>
          </p:nvPr>
        </p:nvSpPr>
        <p:spPr>
          <a:ln/>
        </p:spPr>
        <p:txBody>
          <a:bodyPr/>
          <a:lstStyle>
            <a:lvl1pPr>
              <a:defRPr/>
            </a:lvl1pPr>
          </a:lstStyle>
          <a:p>
            <a:fld id="{FAB7ED35-23A0-A04D-B5C4-8807E6FB0B3C}" type="slidenum">
              <a:rPr lang="en-US"/>
              <a:pPr/>
              <a:t>‹#›</a:t>
            </a:fld>
            <a:endParaRPr lang="en-US"/>
          </a:p>
        </p:txBody>
      </p:sp>
    </p:spTree>
    <p:extLst>
      <p:ext uri="{BB962C8B-B14F-4D97-AF65-F5344CB8AC3E}">
        <p14:creationId xmlns:p14="http://schemas.microsoft.com/office/powerpoint/2010/main" val="25083977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00200"/>
            <a:ext cx="38100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38100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2"/>
          <p:cNvSpPr>
            <a:spLocks noGrp="1" noChangeArrowheads="1"/>
          </p:cNvSpPr>
          <p:nvPr>
            <p:ph type="dt" sz="half" idx="10"/>
          </p:nvPr>
        </p:nvSpPr>
        <p:spPr>
          <a:ln/>
        </p:spPr>
        <p:txBody>
          <a:bodyPr/>
          <a:lstStyle>
            <a:lvl1pPr>
              <a:defRPr/>
            </a:lvl1pPr>
          </a:lstStyle>
          <a:p>
            <a:pPr>
              <a:defRPr/>
            </a:pPr>
            <a:fld id="{163BB574-D59E-4945-A634-BAC200283222}" type="datetime9">
              <a:rPr lang="en-US" smtClean="0"/>
              <a:t>2/23/12 6:46 AM</a:t>
            </a:fld>
            <a:endParaRPr lang="en-US"/>
          </a:p>
        </p:txBody>
      </p:sp>
      <p:sp>
        <p:nvSpPr>
          <p:cNvPr id="6" name="Rectangle 14"/>
          <p:cNvSpPr>
            <a:spLocks noGrp="1" noChangeArrowheads="1"/>
          </p:cNvSpPr>
          <p:nvPr>
            <p:ph type="sldNum" sz="quarter" idx="11"/>
          </p:nvPr>
        </p:nvSpPr>
        <p:spPr>
          <a:ln/>
        </p:spPr>
        <p:txBody>
          <a:bodyPr/>
          <a:lstStyle>
            <a:lvl1pPr>
              <a:defRPr/>
            </a:lvl1pPr>
          </a:lstStyle>
          <a:p>
            <a:fld id="{01B7814E-EA0A-6749-8001-4802502E23D3}" type="slidenum">
              <a:rPr lang="en-US"/>
              <a:pPr/>
              <a:t>‹#›</a:t>
            </a:fld>
            <a:endParaRPr lang="en-US"/>
          </a:p>
        </p:txBody>
      </p:sp>
    </p:spTree>
    <p:extLst>
      <p:ext uri="{BB962C8B-B14F-4D97-AF65-F5344CB8AC3E}">
        <p14:creationId xmlns:p14="http://schemas.microsoft.com/office/powerpoint/2010/main" val="36713240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2"/>
          <p:cNvSpPr>
            <a:spLocks noGrp="1" noChangeArrowheads="1"/>
          </p:cNvSpPr>
          <p:nvPr>
            <p:ph type="dt" sz="half" idx="10"/>
          </p:nvPr>
        </p:nvSpPr>
        <p:spPr>
          <a:ln/>
        </p:spPr>
        <p:txBody>
          <a:bodyPr/>
          <a:lstStyle>
            <a:lvl1pPr>
              <a:defRPr/>
            </a:lvl1pPr>
          </a:lstStyle>
          <a:p>
            <a:pPr>
              <a:defRPr/>
            </a:pPr>
            <a:fld id="{2E554932-06C0-B24F-A73D-6AB021F7C123}" type="datetime9">
              <a:rPr lang="en-US" smtClean="0"/>
              <a:t>2/23/12 6:46 AM</a:t>
            </a:fld>
            <a:endParaRPr lang="en-US"/>
          </a:p>
        </p:txBody>
      </p:sp>
      <p:sp>
        <p:nvSpPr>
          <p:cNvPr id="8" name="Rectangle 14"/>
          <p:cNvSpPr>
            <a:spLocks noGrp="1" noChangeArrowheads="1"/>
          </p:cNvSpPr>
          <p:nvPr>
            <p:ph type="sldNum" sz="quarter" idx="11"/>
          </p:nvPr>
        </p:nvSpPr>
        <p:spPr>
          <a:ln/>
        </p:spPr>
        <p:txBody>
          <a:bodyPr/>
          <a:lstStyle>
            <a:lvl1pPr>
              <a:defRPr/>
            </a:lvl1pPr>
          </a:lstStyle>
          <a:p>
            <a:fld id="{934DBA02-8D7B-5441-9CD8-1E8A5F0C70BC}" type="slidenum">
              <a:rPr lang="en-US"/>
              <a:pPr/>
              <a:t>‹#›</a:t>
            </a:fld>
            <a:endParaRPr lang="en-US"/>
          </a:p>
        </p:txBody>
      </p:sp>
    </p:spTree>
    <p:extLst>
      <p:ext uri="{BB962C8B-B14F-4D97-AF65-F5344CB8AC3E}">
        <p14:creationId xmlns:p14="http://schemas.microsoft.com/office/powerpoint/2010/main" val="9313793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2"/>
          <p:cNvSpPr>
            <a:spLocks noGrp="1" noChangeArrowheads="1"/>
          </p:cNvSpPr>
          <p:nvPr>
            <p:ph type="dt" sz="half" idx="10"/>
          </p:nvPr>
        </p:nvSpPr>
        <p:spPr>
          <a:ln/>
        </p:spPr>
        <p:txBody>
          <a:bodyPr/>
          <a:lstStyle>
            <a:lvl1pPr>
              <a:defRPr/>
            </a:lvl1pPr>
          </a:lstStyle>
          <a:p>
            <a:pPr>
              <a:defRPr/>
            </a:pPr>
            <a:fld id="{7B3F89A6-827D-AC48-806A-65E28227B6E0}" type="datetime9">
              <a:rPr lang="en-US" smtClean="0"/>
              <a:t>2/23/12 6:46 AM</a:t>
            </a:fld>
            <a:endParaRPr lang="en-US"/>
          </a:p>
        </p:txBody>
      </p:sp>
      <p:sp>
        <p:nvSpPr>
          <p:cNvPr id="4" name="Rectangle 14"/>
          <p:cNvSpPr>
            <a:spLocks noGrp="1" noChangeArrowheads="1"/>
          </p:cNvSpPr>
          <p:nvPr>
            <p:ph type="sldNum" sz="quarter" idx="11"/>
          </p:nvPr>
        </p:nvSpPr>
        <p:spPr>
          <a:ln/>
        </p:spPr>
        <p:txBody>
          <a:bodyPr/>
          <a:lstStyle>
            <a:lvl1pPr>
              <a:defRPr/>
            </a:lvl1pPr>
          </a:lstStyle>
          <a:p>
            <a:fld id="{F61B12B3-95D6-8541-9B55-B335113B87CD}" type="slidenum">
              <a:rPr lang="en-US"/>
              <a:pPr/>
              <a:t>‹#›</a:t>
            </a:fld>
            <a:endParaRPr lang="en-US"/>
          </a:p>
        </p:txBody>
      </p:sp>
    </p:spTree>
    <p:extLst>
      <p:ext uri="{BB962C8B-B14F-4D97-AF65-F5344CB8AC3E}">
        <p14:creationId xmlns:p14="http://schemas.microsoft.com/office/powerpoint/2010/main" val="8576219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a:ln/>
        </p:spPr>
        <p:txBody>
          <a:bodyPr/>
          <a:lstStyle>
            <a:lvl1pPr>
              <a:defRPr/>
            </a:lvl1pPr>
          </a:lstStyle>
          <a:p>
            <a:pPr>
              <a:defRPr/>
            </a:pPr>
            <a:fld id="{C032AAA0-067B-5043-BC05-175F80705008}" type="datetime9">
              <a:rPr lang="en-US" smtClean="0"/>
              <a:t>2/23/12 6:46 AM</a:t>
            </a:fld>
            <a:endParaRPr lang="en-US"/>
          </a:p>
        </p:txBody>
      </p:sp>
      <p:sp>
        <p:nvSpPr>
          <p:cNvPr id="3" name="Rectangle 14"/>
          <p:cNvSpPr>
            <a:spLocks noGrp="1" noChangeArrowheads="1"/>
          </p:cNvSpPr>
          <p:nvPr>
            <p:ph type="sldNum" sz="quarter" idx="11"/>
          </p:nvPr>
        </p:nvSpPr>
        <p:spPr>
          <a:ln/>
        </p:spPr>
        <p:txBody>
          <a:bodyPr/>
          <a:lstStyle>
            <a:lvl1pPr>
              <a:defRPr/>
            </a:lvl1pPr>
          </a:lstStyle>
          <a:p>
            <a:fld id="{2AB8C7D4-5BD6-304E-9EF4-044D5F1A47A6}" type="slidenum">
              <a:rPr lang="en-US"/>
              <a:pPr/>
              <a:t>‹#›</a:t>
            </a:fld>
            <a:endParaRPr lang="en-US"/>
          </a:p>
        </p:txBody>
      </p:sp>
    </p:spTree>
    <p:extLst>
      <p:ext uri="{BB962C8B-B14F-4D97-AF65-F5344CB8AC3E}">
        <p14:creationId xmlns:p14="http://schemas.microsoft.com/office/powerpoint/2010/main" val="21438474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a:ln/>
        </p:spPr>
        <p:txBody>
          <a:bodyPr/>
          <a:lstStyle>
            <a:lvl1pPr>
              <a:defRPr/>
            </a:lvl1pPr>
          </a:lstStyle>
          <a:p>
            <a:pPr>
              <a:defRPr/>
            </a:pPr>
            <a:fld id="{43C2DB49-EC33-EB4A-A09E-723B72E6FA5E}" type="datetime9">
              <a:rPr lang="en-US" smtClean="0"/>
              <a:t>2/23/12 6:46 AM</a:t>
            </a:fld>
            <a:endParaRPr lang="en-US"/>
          </a:p>
        </p:txBody>
      </p:sp>
      <p:sp>
        <p:nvSpPr>
          <p:cNvPr id="6" name="Rectangle 14"/>
          <p:cNvSpPr>
            <a:spLocks noGrp="1" noChangeArrowheads="1"/>
          </p:cNvSpPr>
          <p:nvPr>
            <p:ph type="sldNum" sz="quarter" idx="11"/>
          </p:nvPr>
        </p:nvSpPr>
        <p:spPr>
          <a:ln/>
        </p:spPr>
        <p:txBody>
          <a:bodyPr/>
          <a:lstStyle>
            <a:lvl1pPr>
              <a:defRPr/>
            </a:lvl1pPr>
          </a:lstStyle>
          <a:p>
            <a:fld id="{7CA3F7A4-DDA9-5A45-876B-B1BCA029D012}" type="slidenum">
              <a:rPr lang="en-US"/>
              <a:pPr/>
              <a:t>‹#›</a:t>
            </a:fld>
            <a:endParaRPr lang="en-US"/>
          </a:p>
        </p:txBody>
      </p:sp>
    </p:spTree>
    <p:extLst>
      <p:ext uri="{BB962C8B-B14F-4D97-AF65-F5344CB8AC3E}">
        <p14:creationId xmlns:p14="http://schemas.microsoft.com/office/powerpoint/2010/main" val="42856810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a:ln/>
        </p:spPr>
        <p:txBody>
          <a:bodyPr/>
          <a:lstStyle>
            <a:lvl1pPr>
              <a:defRPr/>
            </a:lvl1pPr>
          </a:lstStyle>
          <a:p>
            <a:pPr>
              <a:defRPr/>
            </a:pPr>
            <a:fld id="{AEAA9372-086E-EC49-9D3A-86C0008683F4}" type="datetime9">
              <a:rPr lang="en-US" smtClean="0"/>
              <a:t>2/23/12 6:46 AM</a:t>
            </a:fld>
            <a:endParaRPr lang="en-US"/>
          </a:p>
        </p:txBody>
      </p:sp>
      <p:sp>
        <p:nvSpPr>
          <p:cNvPr id="6" name="Rectangle 14"/>
          <p:cNvSpPr>
            <a:spLocks noGrp="1" noChangeArrowheads="1"/>
          </p:cNvSpPr>
          <p:nvPr>
            <p:ph type="sldNum" sz="quarter" idx="11"/>
          </p:nvPr>
        </p:nvSpPr>
        <p:spPr>
          <a:ln/>
        </p:spPr>
        <p:txBody>
          <a:bodyPr/>
          <a:lstStyle>
            <a:lvl1pPr>
              <a:defRPr/>
            </a:lvl1pPr>
          </a:lstStyle>
          <a:p>
            <a:fld id="{02E8EFBB-7A3B-D843-9744-9DD8E0B42C95}" type="slidenum">
              <a:rPr lang="en-US"/>
              <a:pPr/>
              <a:t>‹#›</a:t>
            </a:fld>
            <a:endParaRPr lang="en-US"/>
          </a:p>
        </p:txBody>
      </p:sp>
    </p:spTree>
    <p:extLst>
      <p:ext uri="{BB962C8B-B14F-4D97-AF65-F5344CB8AC3E}">
        <p14:creationId xmlns:p14="http://schemas.microsoft.com/office/powerpoint/2010/main" val="367221659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endParaRPr lang="en-US" dirty="0"/>
          </a:p>
        </p:txBody>
      </p:sp>
      <p:sp>
        <p:nvSpPr>
          <p:cNvPr id="1027" name="Rectangle 11"/>
          <p:cNvSpPr>
            <a:spLocks noGrp="1" noChangeArrowheads="1"/>
          </p:cNvSpPr>
          <p:nvPr>
            <p:ph type="body" idx="1"/>
          </p:nvPr>
        </p:nvSpPr>
        <p:spPr bwMode="auto">
          <a:xfrm>
            <a:off x="685800" y="1600200"/>
            <a:ext cx="77724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smtClean="0"/>
              <a:t>Second </a:t>
            </a:r>
            <a:r>
              <a:rPr lang="en-US" dirty="0"/>
              <a:t>level</a:t>
            </a:r>
          </a:p>
          <a:p>
            <a:pPr lvl="1"/>
            <a:r>
              <a:rPr lang="en-US" dirty="0"/>
              <a:t>Third level</a:t>
            </a:r>
          </a:p>
          <a:p>
            <a:pPr lvl="2"/>
            <a:r>
              <a:rPr lang="en-US" dirty="0"/>
              <a:t>Fourth level</a:t>
            </a:r>
          </a:p>
          <a:p>
            <a:pPr lvl="3"/>
            <a:r>
              <a:rPr lang="en-US" dirty="0"/>
              <a:t>Fifth level</a:t>
            </a:r>
          </a:p>
        </p:txBody>
      </p:sp>
      <p:sp>
        <p:nvSpPr>
          <p:cNvPr id="1036" name="Rectangle 12"/>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solidFill>
                  <a:schemeClr val="tx1"/>
                </a:solidFill>
                <a:latin typeface="+mn-lt"/>
                <a:ea typeface="+mn-ea"/>
                <a:cs typeface="+mn-cs"/>
              </a:defRPr>
            </a:lvl1pPr>
          </a:lstStyle>
          <a:p>
            <a:pPr>
              <a:defRPr/>
            </a:pPr>
            <a:fld id="{B4BBC32B-BD49-FE49-87F7-C2AFB81F02A0}" type="datetime9">
              <a:rPr lang="en-US" smtClean="0"/>
              <a:t>2/23/12 6:46 AM</a:t>
            </a:fld>
            <a:endParaRPr lang="en-US" dirty="0"/>
          </a:p>
        </p:txBody>
      </p:sp>
      <p:sp>
        <p:nvSpPr>
          <p:cNvPr id="1038" name="Rectangle 14"/>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solidFill>
                  <a:schemeClr val="tx1"/>
                </a:solidFill>
                <a:latin typeface="Georgia" charset="0"/>
              </a:defRPr>
            </a:lvl1pPr>
          </a:lstStyle>
          <a:p>
            <a:fld id="{2ACE1CCD-5CC5-0946-B42B-CEF958FC45C2}"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71"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hf hdr="0" ftr="0"/>
  <p:txStyles>
    <p:titleStyle>
      <a:lvl1pPr algn="ctr" rtl="0" eaLnBrk="0" fontAlgn="base" hangingPunct="0">
        <a:spcBef>
          <a:spcPct val="0"/>
        </a:spcBef>
        <a:spcAft>
          <a:spcPct val="0"/>
        </a:spcAft>
        <a:defRPr sz="3200" baseline="0">
          <a:solidFill>
            <a:schemeClr val="tx1"/>
          </a:solidFill>
          <a:latin typeface="+mj-lt"/>
          <a:ea typeface="ＭＳ Ｐゴシック" charset="0"/>
          <a:cs typeface="+mj-cs"/>
        </a:defRPr>
      </a:lvl1pPr>
      <a:lvl2pPr algn="ctr" rtl="0" eaLnBrk="0" fontAlgn="base" hangingPunct="0">
        <a:spcBef>
          <a:spcPct val="0"/>
        </a:spcBef>
        <a:spcAft>
          <a:spcPct val="0"/>
        </a:spcAft>
        <a:defRPr sz="3200">
          <a:solidFill>
            <a:schemeClr val="tx1"/>
          </a:solidFill>
          <a:latin typeface="Georgia" pitchFamily="16" charset="0"/>
          <a:ea typeface="ＭＳ Ｐゴシック" charset="0"/>
        </a:defRPr>
      </a:lvl2pPr>
      <a:lvl3pPr algn="ctr" rtl="0" eaLnBrk="0" fontAlgn="base" hangingPunct="0">
        <a:spcBef>
          <a:spcPct val="0"/>
        </a:spcBef>
        <a:spcAft>
          <a:spcPct val="0"/>
        </a:spcAft>
        <a:defRPr sz="3200">
          <a:solidFill>
            <a:schemeClr val="tx1"/>
          </a:solidFill>
          <a:latin typeface="Georgia" pitchFamily="16" charset="0"/>
          <a:ea typeface="ＭＳ Ｐゴシック" charset="0"/>
        </a:defRPr>
      </a:lvl3pPr>
      <a:lvl4pPr algn="ctr" rtl="0" eaLnBrk="0" fontAlgn="base" hangingPunct="0">
        <a:spcBef>
          <a:spcPct val="0"/>
        </a:spcBef>
        <a:spcAft>
          <a:spcPct val="0"/>
        </a:spcAft>
        <a:defRPr sz="3200">
          <a:solidFill>
            <a:schemeClr val="tx1"/>
          </a:solidFill>
          <a:latin typeface="Georgia" pitchFamily="16" charset="0"/>
          <a:ea typeface="ＭＳ Ｐゴシック" charset="0"/>
        </a:defRPr>
      </a:lvl4pPr>
      <a:lvl5pPr algn="ctr" rtl="0" eaLnBrk="0" fontAlgn="base" hangingPunct="0">
        <a:spcBef>
          <a:spcPct val="0"/>
        </a:spcBef>
        <a:spcAft>
          <a:spcPct val="0"/>
        </a:spcAft>
        <a:defRPr sz="3200">
          <a:solidFill>
            <a:schemeClr val="tx1"/>
          </a:solidFill>
          <a:latin typeface="Georgia" pitchFamily="16" charset="0"/>
          <a:ea typeface="ＭＳ Ｐゴシック" charset="0"/>
        </a:defRPr>
      </a:lvl5pPr>
      <a:lvl6pPr marL="457200" algn="ctr" rtl="0" fontAlgn="base">
        <a:spcBef>
          <a:spcPct val="0"/>
        </a:spcBef>
        <a:spcAft>
          <a:spcPct val="0"/>
        </a:spcAft>
        <a:defRPr sz="3200">
          <a:solidFill>
            <a:schemeClr val="bg1"/>
          </a:solidFill>
          <a:latin typeface="Georgia" pitchFamily="16" charset="0"/>
        </a:defRPr>
      </a:lvl6pPr>
      <a:lvl7pPr marL="914400" algn="ctr" rtl="0" fontAlgn="base">
        <a:spcBef>
          <a:spcPct val="0"/>
        </a:spcBef>
        <a:spcAft>
          <a:spcPct val="0"/>
        </a:spcAft>
        <a:defRPr sz="3200">
          <a:solidFill>
            <a:schemeClr val="bg1"/>
          </a:solidFill>
          <a:latin typeface="Georgia" pitchFamily="16" charset="0"/>
        </a:defRPr>
      </a:lvl7pPr>
      <a:lvl8pPr marL="1371600" algn="ctr" rtl="0" fontAlgn="base">
        <a:spcBef>
          <a:spcPct val="0"/>
        </a:spcBef>
        <a:spcAft>
          <a:spcPct val="0"/>
        </a:spcAft>
        <a:defRPr sz="3200">
          <a:solidFill>
            <a:schemeClr val="bg1"/>
          </a:solidFill>
          <a:latin typeface="Georgia" pitchFamily="16" charset="0"/>
        </a:defRPr>
      </a:lvl8pPr>
      <a:lvl9pPr marL="1828800" algn="ctr" rtl="0" fontAlgn="base">
        <a:spcBef>
          <a:spcPct val="0"/>
        </a:spcBef>
        <a:spcAft>
          <a:spcPct val="0"/>
        </a:spcAft>
        <a:defRPr sz="3200">
          <a:solidFill>
            <a:schemeClr val="bg1"/>
          </a:solidFill>
          <a:latin typeface="Georgia" pitchFamily="16" charset="0"/>
        </a:defRPr>
      </a:lvl9pPr>
    </p:titleStyle>
    <p:bodyStyle>
      <a:lvl1pPr marL="0" indent="0" algn="ctr" rtl="0" eaLnBrk="0" fontAlgn="base" hangingPunct="0">
        <a:spcBef>
          <a:spcPct val="20000"/>
        </a:spcBef>
        <a:spcAft>
          <a:spcPct val="0"/>
        </a:spcAft>
        <a:buClr>
          <a:schemeClr val="bg1"/>
        </a:buClr>
        <a:buSzPct val="80000"/>
        <a:buNone/>
        <a:defRPr sz="2600" b="1" baseline="0">
          <a:solidFill>
            <a:srgbClr val="000000"/>
          </a:solidFill>
          <a:latin typeface="+mn-lt"/>
          <a:ea typeface="ＭＳ Ｐゴシック" charset="0"/>
          <a:cs typeface="+mn-cs"/>
        </a:defRPr>
      </a:lvl1pPr>
      <a:lvl2pPr marL="457200" indent="0" algn="l" rtl="0" eaLnBrk="0" fontAlgn="base" hangingPunct="0">
        <a:spcBef>
          <a:spcPct val="20000"/>
        </a:spcBef>
        <a:spcAft>
          <a:spcPct val="0"/>
        </a:spcAft>
        <a:buClr>
          <a:schemeClr val="bg1"/>
        </a:buClr>
        <a:buFont typeface="Times" charset="0"/>
        <a:buNone/>
        <a:defRPr sz="2400" b="1">
          <a:solidFill>
            <a:srgbClr val="000000"/>
          </a:solidFill>
          <a:latin typeface="+mn-lt"/>
          <a:ea typeface="ＭＳ Ｐゴシック" charset="0"/>
        </a:defRPr>
      </a:lvl2pPr>
      <a:lvl3pPr marL="914400" indent="0" algn="l" rtl="0" eaLnBrk="0" fontAlgn="base" hangingPunct="0">
        <a:spcBef>
          <a:spcPct val="20000"/>
        </a:spcBef>
        <a:spcAft>
          <a:spcPct val="0"/>
        </a:spcAft>
        <a:buClr>
          <a:schemeClr val="bg1"/>
        </a:buClr>
        <a:buSzPct val="80000"/>
        <a:buNone/>
        <a:defRPr sz="2000" b="1" i="1">
          <a:solidFill>
            <a:srgbClr val="000000"/>
          </a:solidFill>
          <a:latin typeface="+mn-lt"/>
          <a:ea typeface="ＭＳ Ｐゴシック" charset="0"/>
        </a:defRPr>
      </a:lvl3pPr>
      <a:lvl4pPr marL="1371600" indent="0" algn="l" rtl="0" eaLnBrk="0" fontAlgn="base" hangingPunct="0">
        <a:spcBef>
          <a:spcPct val="20000"/>
        </a:spcBef>
        <a:spcAft>
          <a:spcPct val="0"/>
        </a:spcAft>
        <a:buClr>
          <a:schemeClr val="bg1"/>
        </a:buClr>
        <a:buNone/>
        <a:defRPr sz="2000" b="1" i="1">
          <a:solidFill>
            <a:srgbClr val="000000"/>
          </a:solidFill>
          <a:latin typeface="+mn-lt"/>
          <a:ea typeface="ＭＳ Ｐゴシック" charset="0"/>
        </a:defRPr>
      </a:lvl4pPr>
      <a:lvl5pPr marL="1828800" indent="0" algn="l" rtl="0" eaLnBrk="0" fontAlgn="base" hangingPunct="0">
        <a:spcBef>
          <a:spcPct val="20000"/>
        </a:spcBef>
        <a:spcAft>
          <a:spcPct val="0"/>
        </a:spcAft>
        <a:buClr>
          <a:schemeClr val="bg1"/>
        </a:buClr>
        <a:buNone/>
        <a:defRPr sz="2000" b="1" i="1">
          <a:solidFill>
            <a:srgbClr val="000000"/>
          </a:solidFill>
          <a:latin typeface="+mn-lt"/>
          <a:ea typeface="ＭＳ Ｐゴシック" charset="0"/>
        </a:defRPr>
      </a:lvl5pPr>
      <a:lvl6pPr marL="2514600" indent="-228600" algn="l" rtl="0" fontAlgn="base">
        <a:spcBef>
          <a:spcPct val="20000"/>
        </a:spcBef>
        <a:spcAft>
          <a:spcPct val="0"/>
        </a:spcAft>
        <a:buClr>
          <a:schemeClr val="bg1"/>
        </a:buClr>
        <a:buChar char="»"/>
        <a:defRPr sz="2000" i="1">
          <a:solidFill>
            <a:schemeClr val="bg1"/>
          </a:solidFill>
          <a:latin typeface="+mn-lt"/>
        </a:defRPr>
      </a:lvl6pPr>
      <a:lvl7pPr marL="2971800" indent="-228600" algn="l" rtl="0" fontAlgn="base">
        <a:spcBef>
          <a:spcPct val="20000"/>
        </a:spcBef>
        <a:spcAft>
          <a:spcPct val="0"/>
        </a:spcAft>
        <a:buClr>
          <a:schemeClr val="bg1"/>
        </a:buClr>
        <a:buChar char="»"/>
        <a:defRPr sz="2000" i="1">
          <a:solidFill>
            <a:schemeClr val="bg1"/>
          </a:solidFill>
          <a:latin typeface="+mn-lt"/>
        </a:defRPr>
      </a:lvl7pPr>
      <a:lvl8pPr marL="3429000" indent="-228600" algn="l" rtl="0" fontAlgn="base">
        <a:spcBef>
          <a:spcPct val="20000"/>
        </a:spcBef>
        <a:spcAft>
          <a:spcPct val="0"/>
        </a:spcAft>
        <a:buClr>
          <a:schemeClr val="bg1"/>
        </a:buClr>
        <a:buChar char="»"/>
        <a:defRPr sz="2000" i="1">
          <a:solidFill>
            <a:schemeClr val="bg1"/>
          </a:solidFill>
          <a:latin typeface="+mn-lt"/>
        </a:defRPr>
      </a:lvl8pPr>
      <a:lvl9pPr marL="3886200" indent="-228600" algn="l" rtl="0" fontAlgn="base">
        <a:spcBef>
          <a:spcPct val="20000"/>
        </a:spcBef>
        <a:spcAft>
          <a:spcPct val="0"/>
        </a:spcAft>
        <a:buClr>
          <a:schemeClr val="bg1"/>
        </a:buClr>
        <a:buChar char="»"/>
        <a:defRPr sz="2000" i="1">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066801"/>
            <a:ext cx="7772400" cy="2533650"/>
          </a:xfrm>
        </p:spPr>
        <p:txBody>
          <a:bodyPr/>
          <a:lstStyle/>
          <a:p>
            <a:pPr eaLnBrk="1" hangingPunct="1"/>
            <a:r>
              <a:rPr lang="en-US" sz="3600" b="1" dirty="0" smtClean="0">
                <a:latin typeface="Times" charset="0"/>
              </a:rPr>
              <a:t>The Levels of Inquiry</a:t>
            </a:r>
            <a:br>
              <a:rPr lang="en-US" sz="3600" b="1" dirty="0" smtClean="0">
                <a:latin typeface="Times" charset="0"/>
              </a:rPr>
            </a:br>
            <a:r>
              <a:rPr lang="en-US" sz="3600" b="1" dirty="0" smtClean="0">
                <a:latin typeface="Times" charset="0"/>
              </a:rPr>
              <a:t>Model of</a:t>
            </a:r>
            <a:br>
              <a:rPr lang="en-US" sz="3600" b="1" dirty="0" smtClean="0">
                <a:latin typeface="Times" charset="0"/>
              </a:rPr>
            </a:br>
            <a:r>
              <a:rPr lang="en-US" sz="3600" b="1" dirty="0" smtClean="0">
                <a:latin typeface="Times" charset="0"/>
              </a:rPr>
              <a:t>Science Teaching</a:t>
            </a:r>
            <a:endParaRPr lang="en-US" dirty="0">
              <a:latin typeface="Georgia" charset="0"/>
            </a:endParaRPr>
          </a:p>
        </p:txBody>
      </p:sp>
      <p:sp>
        <p:nvSpPr>
          <p:cNvPr id="2" name="Subtitle 1"/>
          <p:cNvSpPr>
            <a:spLocks noGrp="1"/>
          </p:cNvSpPr>
          <p:nvPr>
            <p:ph type="subTitle" idx="1"/>
          </p:nvPr>
        </p:nvSpPr>
        <p:spPr>
          <a:xfrm>
            <a:off x="1371600" y="3962400"/>
            <a:ext cx="6400800" cy="1676400"/>
          </a:xfrm>
        </p:spPr>
        <p:txBody>
          <a:bodyPr/>
          <a:lstStyle/>
          <a:p>
            <a:r>
              <a:rPr lang="en-US" sz="2400" dirty="0" smtClean="0"/>
              <a:t>Dr. Carl J. Wenning</a:t>
            </a:r>
          </a:p>
          <a:p>
            <a:r>
              <a:rPr lang="en-US" sz="2400" dirty="0" smtClean="0"/>
              <a:t>Physics Department</a:t>
            </a:r>
          </a:p>
          <a:p>
            <a:r>
              <a:rPr lang="en-US" sz="2400" dirty="0" smtClean="0"/>
              <a:t>Illinois State University</a:t>
            </a:r>
          </a:p>
          <a:p>
            <a:r>
              <a:rPr lang="en-US" sz="2400" dirty="0" smtClean="0"/>
              <a:t>Normal, IL  U.S.A.</a:t>
            </a:r>
            <a:endParaRPr lang="en-US" sz="2400"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Interactive Demonstrations</a:t>
            </a:r>
            <a:endParaRPr lang="en-US" b="1" dirty="0"/>
          </a:p>
        </p:txBody>
      </p:sp>
      <p:sp>
        <p:nvSpPr>
          <p:cNvPr id="12" name="Content Placeholder 11"/>
          <p:cNvSpPr>
            <a:spLocks noGrp="1"/>
          </p:cNvSpPr>
          <p:nvPr>
            <p:ph sz="half" idx="1"/>
          </p:nvPr>
        </p:nvSpPr>
        <p:spPr/>
        <p:txBody>
          <a:bodyPr/>
          <a:lstStyle/>
          <a:p>
            <a:endParaRPr lang="en-US" dirty="0" smtClean="0"/>
          </a:p>
          <a:p>
            <a:endParaRPr lang="en-US" sz="800" dirty="0" smtClean="0"/>
          </a:p>
          <a:p>
            <a:r>
              <a:rPr lang="en-US" sz="2000" dirty="0" smtClean="0"/>
              <a:t>Pedagogical Purpose</a:t>
            </a:r>
          </a:p>
          <a:p>
            <a:endParaRPr lang="en-US" sz="2000" b="0" kern="1200" dirty="0"/>
          </a:p>
          <a:p>
            <a:pPr algn="l"/>
            <a:r>
              <a:rPr lang="en-US" sz="2000" b="0" kern="1200" dirty="0" smtClean="0"/>
              <a:t>Students </a:t>
            </a:r>
            <a:r>
              <a:rPr lang="en-US" sz="2000" b="0" kern="1200" dirty="0"/>
              <a:t>are engaged in explanation and prediction-making that allows teacher to elicit, identify, confront, and resolve alternative conceptions </a:t>
            </a:r>
            <a:endParaRPr lang="en-US" sz="2000" b="0" dirty="0"/>
          </a:p>
          <a:p>
            <a:pPr marL="342900" indent="-342900" algn="l">
              <a:buFontTx/>
              <a:buChar char="-"/>
            </a:pPr>
            <a:endParaRPr lang="en-US" sz="2000" b="0" dirty="0" smtClean="0"/>
          </a:p>
        </p:txBody>
      </p:sp>
      <p:sp>
        <p:nvSpPr>
          <p:cNvPr id="13" name="Content Placeholder 12"/>
          <p:cNvSpPr>
            <a:spLocks noGrp="1"/>
          </p:cNvSpPr>
          <p:nvPr>
            <p:ph sz="half" idx="2"/>
          </p:nvPr>
        </p:nvSpPr>
        <p:spPr>
          <a:xfrm>
            <a:off x="4648200" y="1600200"/>
            <a:ext cx="4038600" cy="3962400"/>
          </a:xfrm>
        </p:spPr>
        <p:txBody>
          <a:bodyPr/>
          <a:lstStyle/>
          <a:p>
            <a:endParaRPr lang="en-US" dirty="0" smtClean="0"/>
          </a:p>
          <a:p>
            <a:endParaRPr lang="en-US" sz="800" dirty="0" smtClean="0"/>
          </a:p>
          <a:p>
            <a:r>
              <a:rPr lang="en-US" sz="2000" dirty="0" smtClean="0"/>
              <a:t>Basic Skills:</a:t>
            </a:r>
          </a:p>
          <a:p>
            <a:endParaRPr lang="en-US" sz="2000" b="0" kern="1200" dirty="0"/>
          </a:p>
          <a:p>
            <a:pPr marL="342900" indent="-342900" algn="l">
              <a:buClrTx/>
              <a:buFont typeface="Arial"/>
              <a:buChar char="•"/>
            </a:pPr>
            <a:r>
              <a:rPr lang="en-US" sz="2000" b="0" kern="1200" dirty="0"/>
              <a:t>P</a:t>
            </a:r>
            <a:r>
              <a:rPr lang="en-US" sz="2000" b="0" kern="1200" dirty="0" smtClean="0"/>
              <a:t>redicting </a:t>
            </a:r>
            <a:endParaRPr lang="en-US" sz="2000" b="0" kern="1200" dirty="0"/>
          </a:p>
          <a:p>
            <a:pPr marL="342900" indent="-342900" algn="l">
              <a:buClrTx/>
              <a:buFont typeface="Arial"/>
              <a:buChar char="•"/>
            </a:pPr>
            <a:r>
              <a:rPr lang="en-US" sz="2000" b="0" kern="1200" dirty="0"/>
              <a:t>E</a:t>
            </a:r>
            <a:r>
              <a:rPr lang="en-US" sz="2000" b="0" kern="1200" dirty="0" smtClean="0"/>
              <a:t>xplaining </a:t>
            </a:r>
            <a:endParaRPr lang="en-US" sz="2000" b="0" kern="1200" dirty="0"/>
          </a:p>
          <a:p>
            <a:pPr marL="342900" indent="-342900" algn="l">
              <a:buClrTx/>
              <a:buFont typeface="Arial"/>
              <a:buChar char="•"/>
            </a:pPr>
            <a:r>
              <a:rPr lang="en-US" sz="2000" b="0" kern="1200" dirty="0"/>
              <a:t>E</a:t>
            </a:r>
            <a:r>
              <a:rPr lang="en-US" sz="2000" b="0" kern="1200" dirty="0" smtClean="0"/>
              <a:t>stimating </a:t>
            </a:r>
            <a:endParaRPr lang="en-US" sz="2000" b="0" kern="1200" dirty="0"/>
          </a:p>
          <a:p>
            <a:pPr marL="342900" indent="-342900" algn="l">
              <a:buClrTx/>
              <a:buFont typeface="Arial"/>
              <a:buChar char="•"/>
            </a:pPr>
            <a:r>
              <a:rPr lang="en-US" sz="2000" b="0" kern="1200" dirty="0"/>
              <a:t>A</a:t>
            </a:r>
            <a:r>
              <a:rPr lang="en-US" sz="2000" b="0" kern="1200" dirty="0" smtClean="0"/>
              <a:t>cquiring </a:t>
            </a:r>
            <a:r>
              <a:rPr lang="en-US" sz="2000" b="0" kern="1200" dirty="0"/>
              <a:t>and processing data </a:t>
            </a:r>
          </a:p>
          <a:p>
            <a:pPr marL="342900" indent="-342900" algn="l">
              <a:buClrTx/>
              <a:buFont typeface="Arial"/>
              <a:buChar char="•"/>
            </a:pPr>
            <a:r>
              <a:rPr lang="en-US" sz="2000" b="0" kern="1200" dirty="0"/>
              <a:t>F</a:t>
            </a:r>
            <a:r>
              <a:rPr lang="en-US" sz="2000" b="0" kern="1200" dirty="0" smtClean="0"/>
              <a:t>ormulating </a:t>
            </a:r>
            <a:r>
              <a:rPr lang="en-US" sz="2000" b="0" kern="1200" dirty="0"/>
              <a:t>and revising scientific explanations </a:t>
            </a:r>
          </a:p>
          <a:p>
            <a:pPr marL="342900" indent="-342900" algn="l">
              <a:buFontTx/>
              <a:buChar char="-"/>
            </a:pPr>
            <a:endParaRPr lang="en-US" sz="2000" b="0" dirty="0"/>
          </a:p>
        </p:txBody>
      </p:sp>
      <p:sp>
        <p:nvSpPr>
          <p:cNvPr id="4" name="Date Placeholder 3"/>
          <p:cNvSpPr>
            <a:spLocks noGrp="1"/>
          </p:cNvSpPr>
          <p:nvPr>
            <p:ph type="dt" sz="half" idx="10"/>
          </p:nvPr>
        </p:nvSpPr>
        <p:spPr/>
        <p:txBody>
          <a:bodyPr/>
          <a:lstStyle/>
          <a:p>
            <a:pPr>
              <a:defRPr/>
            </a:pPr>
            <a:fld id="{E61ACA13-67FC-D94E-B434-CE4DC22611F9}" type="datetime9">
              <a:rPr lang="en-US" smtClean="0"/>
              <a:t>2/23/12 6:46 AM</a:t>
            </a:fld>
            <a:endParaRPr lang="en-US"/>
          </a:p>
        </p:txBody>
      </p:sp>
      <p:sp>
        <p:nvSpPr>
          <p:cNvPr id="5" name="Slide Number Placeholder 4"/>
          <p:cNvSpPr>
            <a:spLocks noGrp="1"/>
          </p:cNvSpPr>
          <p:nvPr>
            <p:ph type="sldNum" sz="quarter" idx="11"/>
          </p:nvPr>
        </p:nvSpPr>
        <p:spPr/>
        <p:txBody>
          <a:bodyPr/>
          <a:lstStyle/>
          <a:p>
            <a:fld id="{B466D7AE-9DD0-0047-8710-40FE432F772C}" type="slidenum">
              <a:rPr lang="en-US" smtClean="0"/>
              <a:pPr/>
              <a:t>9</a:t>
            </a:fld>
            <a:endParaRPr lang="en-US"/>
          </a:p>
        </p:txBody>
      </p:sp>
      <p:graphicFrame>
        <p:nvGraphicFramePr>
          <p:cNvPr id="14" name="Content Placeholder 7"/>
          <p:cNvGraphicFramePr>
            <a:graphicFrameLocks/>
          </p:cNvGraphicFramePr>
          <p:nvPr>
            <p:extLst>
              <p:ext uri="{D42A27DB-BD31-4B8C-83A1-F6EECF244321}">
                <p14:modId xmlns:p14="http://schemas.microsoft.com/office/powerpoint/2010/main" val="3747047518"/>
              </p:ext>
            </p:extLst>
          </p:nvPr>
        </p:nvGraphicFramePr>
        <p:xfrm>
          <a:off x="685800" y="1600200"/>
          <a:ext cx="7772400" cy="457200"/>
        </p:xfrm>
        <a:graphic>
          <a:graphicData uri="http://schemas.openxmlformats.org/drawingml/2006/table">
            <a:tbl>
              <a:tblPr firstRow="1" bandRow="1">
                <a:tableStyleId>{5C22544A-7EE6-4342-B048-85BDC9FD1C3A}</a:tableStyleId>
              </a:tblPr>
              <a:tblGrid>
                <a:gridCol w="1143000"/>
                <a:gridCol w="1524000"/>
                <a:gridCol w="1219200"/>
                <a:gridCol w="1295400"/>
                <a:gridCol w="1295400"/>
                <a:gridCol w="1295400"/>
              </a:tblGrid>
              <a:tr h="370840">
                <a:tc>
                  <a:txBody>
                    <a:bodyPr/>
                    <a:lstStyle/>
                    <a:p>
                      <a:pPr algn="ctr"/>
                      <a:r>
                        <a:rPr lang="en-US" sz="1200" dirty="0" smtClean="0"/>
                        <a:t>Discovery Learning</a:t>
                      </a:r>
                      <a:endParaRPr lang="en-US" sz="1200" dirty="0"/>
                    </a:p>
                  </a:txBody>
                  <a:tcPr>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0000"/>
                    </a:solidFill>
                  </a:tcPr>
                </a:tc>
                <a:tc>
                  <a:txBody>
                    <a:bodyPr/>
                    <a:lstStyle/>
                    <a:p>
                      <a:pPr algn="ctr"/>
                      <a:r>
                        <a:rPr lang="en-US" sz="1200" dirty="0" smtClean="0"/>
                        <a:t>Interactive Demonstrations</a:t>
                      </a:r>
                      <a:endParaRPr lang="en-US" sz="1200" dirty="0"/>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6600"/>
                    </a:solidFill>
                  </a:tcPr>
                </a:tc>
                <a:tc>
                  <a:txBody>
                    <a:bodyPr/>
                    <a:lstStyle/>
                    <a:p>
                      <a:pPr algn="ctr"/>
                      <a:r>
                        <a:rPr lang="en-US" sz="12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Inquiry </a:t>
                      </a:r>
                    </a:p>
                    <a:p>
                      <a:pPr algn="ctr"/>
                      <a:r>
                        <a:rPr lang="en-US" sz="12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Lessons</a:t>
                      </a:r>
                      <a:endParaRPr lang="en-US" sz="12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00"/>
                    </a:solidFill>
                  </a:tcPr>
                </a:tc>
                <a:tc>
                  <a:txBody>
                    <a:bodyPr/>
                    <a:lstStyle/>
                    <a:p>
                      <a:pPr algn="ctr"/>
                      <a:r>
                        <a:rPr lang="en-US" sz="1200" dirty="0" smtClean="0"/>
                        <a:t>Inquiry</a:t>
                      </a:r>
                    </a:p>
                    <a:p>
                      <a:pPr algn="ctr"/>
                      <a:r>
                        <a:rPr lang="en-US" sz="1200" baseline="0" dirty="0" smtClean="0"/>
                        <a:t> Labs</a:t>
                      </a:r>
                      <a:endParaRPr lang="en-US" sz="1200" dirty="0"/>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8000"/>
                    </a:solidFill>
                  </a:tcPr>
                </a:tc>
                <a:tc>
                  <a:txBody>
                    <a:bodyPr/>
                    <a:lstStyle/>
                    <a:p>
                      <a:pPr algn="ctr"/>
                      <a:r>
                        <a:rPr lang="en-US" sz="1200" dirty="0" smtClean="0"/>
                        <a:t>Real-world</a:t>
                      </a:r>
                    </a:p>
                    <a:p>
                      <a:pPr algn="ctr"/>
                      <a:r>
                        <a:rPr lang="en-US" sz="1200" baseline="0" dirty="0" smtClean="0"/>
                        <a:t>Applications</a:t>
                      </a:r>
                      <a:endParaRPr lang="en-US" sz="1200" dirty="0"/>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c>
                  <a:txBody>
                    <a:bodyPr/>
                    <a:lstStyle/>
                    <a:p>
                      <a:pPr algn="ctr"/>
                      <a:r>
                        <a:rPr lang="en-US" sz="1200" dirty="0" smtClean="0"/>
                        <a:t>Hypothetical Explanations</a:t>
                      </a:r>
                      <a:endParaRPr lang="en-US" sz="1200" dirty="0"/>
                    </a:p>
                  </a:txBody>
                  <a:tcPr>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660066"/>
                    </a:solidFill>
                  </a:tcPr>
                </a:tc>
              </a:tr>
            </a:tbl>
          </a:graphicData>
        </a:graphic>
      </p:graphicFrame>
    </p:spTree>
    <p:extLst>
      <p:ext uri="{BB962C8B-B14F-4D97-AF65-F5344CB8AC3E}">
        <p14:creationId xmlns:p14="http://schemas.microsoft.com/office/powerpoint/2010/main" val="336592649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Inquiry Lessons</a:t>
            </a:r>
            <a:endParaRPr lang="en-US" b="1" dirty="0"/>
          </a:p>
        </p:txBody>
      </p:sp>
      <p:sp>
        <p:nvSpPr>
          <p:cNvPr id="12" name="Content Placeholder 11"/>
          <p:cNvSpPr>
            <a:spLocks noGrp="1"/>
          </p:cNvSpPr>
          <p:nvPr>
            <p:ph sz="half" idx="1"/>
          </p:nvPr>
        </p:nvSpPr>
        <p:spPr/>
        <p:txBody>
          <a:bodyPr/>
          <a:lstStyle/>
          <a:p>
            <a:endParaRPr lang="en-US" dirty="0" smtClean="0"/>
          </a:p>
          <a:p>
            <a:endParaRPr lang="en-US" sz="800" dirty="0" smtClean="0"/>
          </a:p>
          <a:p>
            <a:r>
              <a:rPr lang="en-US" sz="2000" dirty="0" smtClean="0"/>
              <a:t>Pedagogical Purpose</a:t>
            </a:r>
            <a:endParaRPr lang="en-US" sz="2000" dirty="0"/>
          </a:p>
          <a:p>
            <a:endParaRPr lang="en-US" sz="2000" b="0" kern="1200" dirty="0" smtClean="0"/>
          </a:p>
          <a:p>
            <a:r>
              <a:rPr lang="en-US" sz="2000" b="0" kern="1200" dirty="0" smtClean="0"/>
              <a:t>Students </a:t>
            </a:r>
            <a:r>
              <a:rPr lang="en-US" sz="2000" b="0" kern="1200" dirty="0"/>
              <a:t>identify scientific principles and/or relationships </a:t>
            </a:r>
            <a:endParaRPr lang="en-US" sz="2000" b="0" dirty="0"/>
          </a:p>
          <a:p>
            <a:pPr marL="342900" indent="-342900" algn="l">
              <a:buFontTx/>
              <a:buChar char="-"/>
            </a:pPr>
            <a:endParaRPr lang="en-US" sz="2000" b="0" dirty="0" smtClean="0"/>
          </a:p>
        </p:txBody>
      </p:sp>
      <p:sp>
        <p:nvSpPr>
          <p:cNvPr id="13" name="Content Placeholder 12"/>
          <p:cNvSpPr>
            <a:spLocks noGrp="1"/>
          </p:cNvSpPr>
          <p:nvPr>
            <p:ph sz="half" idx="2"/>
          </p:nvPr>
        </p:nvSpPr>
        <p:spPr>
          <a:xfrm>
            <a:off x="4648200" y="1600200"/>
            <a:ext cx="4038600" cy="3962400"/>
          </a:xfrm>
        </p:spPr>
        <p:txBody>
          <a:bodyPr/>
          <a:lstStyle/>
          <a:p>
            <a:endParaRPr lang="en-US" dirty="0" smtClean="0"/>
          </a:p>
          <a:p>
            <a:endParaRPr lang="en-US" sz="800" dirty="0" smtClean="0"/>
          </a:p>
          <a:p>
            <a:r>
              <a:rPr lang="en-US" sz="2000" dirty="0" smtClean="0"/>
              <a:t>Intermediate Skills:</a:t>
            </a:r>
          </a:p>
          <a:p>
            <a:endParaRPr lang="en-US" sz="2000" b="0" kern="1200" dirty="0"/>
          </a:p>
          <a:p>
            <a:pPr marL="342900" indent="-342900" algn="l">
              <a:buClrTx/>
              <a:buFont typeface="Arial"/>
              <a:buChar char="•"/>
            </a:pPr>
            <a:r>
              <a:rPr lang="en-US" sz="2000" b="0" kern="1200" dirty="0"/>
              <a:t>M</a:t>
            </a:r>
            <a:r>
              <a:rPr lang="en-US" sz="2000" b="0" kern="1200" dirty="0" smtClean="0"/>
              <a:t>easuring </a:t>
            </a:r>
            <a:endParaRPr lang="en-US" sz="2000" b="0" kern="1200" dirty="0"/>
          </a:p>
          <a:p>
            <a:pPr marL="342900" indent="-342900" algn="l">
              <a:buClrTx/>
              <a:buFont typeface="Arial"/>
              <a:buChar char="•"/>
            </a:pPr>
            <a:r>
              <a:rPr lang="en-US" sz="2000" b="0" kern="1200" dirty="0"/>
              <a:t>C</a:t>
            </a:r>
            <a:r>
              <a:rPr lang="en-US" sz="2000" b="0" kern="1200" dirty="0" smtClean="0"/>
              <a:t>ollecting </a:t>
            </a:r>
            <a:r>
              <a:rPr lang="en-US" sz="2000" b="0" kern="1200" dirty="0"/>
              <a:t>and recording data </a:t>
            </a:r>
          </a:p>
          <a:p>
            <a:pPr marL="342900" indent="-342900" algn="l">
              <a:buClrTx/>
              <a:buFont typeface="Arial"/>
              <a:buChar char="•"/>
            </a:pPr>
            <a:r>
              <a:rPr lang="en-US" sz="2000" b="0" kern="1200" dirty="0"/>
              <a:t>C</a:t>
            </a:r>
            <a:r>
              <a:rPr lang="en-US" sz="2000" b="0" kern="1200" dirty="0" smtClean="0"/>
              <a:t>onstructing </a:t>
            </a:r>
            <a:r>
              <a:rPr lang="en-US" sz="2000" b="0" kern="1200" dirty="0"/>
              <a:t>a table of data</a:t>
            </a:r>
          </a:p>
          <a:p>
            <a:pPr marL="342900" indent="-342900" algn="l" eaLnBrk="1" fontAlgn="auto" hangingPunct="1">
              <a:spcBef>
                <a:spcPts val="0"/>
              </a:spcBef>
              <a:spcAft>
                <a:spcPts val="0"/>
              </a:spcAft>
              <a:buClrTx/>
              <a:buFont typeface="Arial"/>
              <a:buChar char="•"/>
              <a:defRPr/>
            </a:pPr>
            <a:r>
              <a:rPr lang="en-US" sz="2000" b="0" kern="1200" dirty="0"/>
              <a:t>D</a:t>
            </a:r>
            <a:r>
              <a:rPr lang="en-US" sz="2000" b="0" kern="1200" dirty="0" smtClean="0"/>
              <a:t>esigning </a:t>
            </a:r>
            <a:r>
              <a:rPr lang="en-US" sz="2000" b="0" kern="1200" dirty="0"/>
              <a:t>and conducting scientific investigations </a:t>
            </a:r>
          </a:p>
          <a:p>
            <a:pPr marL="342900" indent="-342900" algn="l">
              <a:buFontTx/>
              <a:buChar char="-"/>
            </a:pPr>
            <a:endParaRPr lang="en-US" sz="2000" b="0" dirty="0"/>
          </a:p>
        </p:txBody>
      </p:sp>
      <p:sp>
        <p:nvSpPr>
          <p:cNvPr id="4" name="Date Placeholder 3"/>
          <p:cNvSpPr>
            <a:spLocks noGrp="1"/>
          </p:cNvSpPr>
          <p:nvPr>
            <p:ph type="dt" sz="half" idx="10"/>
          </p:nvPr>
        </p:nvSpPr>
        <p:spPr/>
        <p:txBody>
          <a:bodyPr/>
          <a:lstStyle/>
          <a:p>
            <a:pPr>
              <a:defRPr/>
            </a:pPr>
            <a:fld id="{E61ACA13-67FC-D94E-B434-CE4DC22611F9}" type="datetime9">
              <a:rPr lang="en-US" smtClean="0"/>
              <a:t>2/23/12 6:46 AM</a:t>
            </a:fld>
            <a:endParaRPr lang="en-US"/>
          </a:p>
        </p:txBody>
      </p:sp>
      <p:sp>
        <p:nvSpPr>
          <p:cNvPr id="5" name="Slide Number Placeholder 4"/>
          <p:cNvSpPr>
            <a:spLocks noGrp="1"/>
          </p:cNvSpPr>
          <p:nvPr>
            <p:ph type="sldNum" sz="quarter" idx="11"/>
          </p:nvPr>
        </p:nvSpPr>
        <p:spPr/>
        <p:txBody>
          <a:bodyPr/>
          <a:lstStyle/>
          <a:p>
            <a:fld id="{B466D7AE-9DD0-0047-8710-40FE432F772C}" type="slidenum">
              <a:rPr lang="en-US" smtClean="0"/>
              <a:pPr/>
              <a:t>10</a:t>
            </a:fld>
            <a:endParaRPr lang="en-US"/>
          </a:p>
        </p:txBody>
      </p:sp>
      <p:graphicFrame>
        <p:nvGraphicFramePr>
          <p:cNvPr id="14" name="Content Placeholder 7"/>
          <p:cNvGraphicFramePr>
            <a:graphicFrameLocks/>
          </p:cNvGraphicFramePr>
          <p:nvPr>
            <p:extLst>
              <p:ext uri="{D42A27DB-BD31-4B8C-83A1-F6EECF244321}">
                <p14:modId xmlns:p14="http://schemas.microsoft.com/office/powerpoint/2010/main" val="1545405032"/>
              </p:ext>
            </p:extLst>
          </p:nvPr>
        </p:nvGraphicFramePr>
        <p:xfrm>
          <a:off x="685800" y="1600200"/>
          <a:ext cx="7772400" cy="457200"/>
        </p:xfrm>
        <a:graphic>
          <a:graphicData uri="http://schemas.openxmlformats.org/drawingml/2006/table">
            <a:tbl>
              <a:tblPr firstRow="1" bandRow="1">
                <a:tableStyleId>{5C22544A-7EE6-4342-B048-85BDC9FD1C3A}</a:tableStyleId>
              </a:tblPr>
              <a:tblGrid>
                <a:gridCol w="1143000"/>
                <a:gridCol w="1524000"/>
                <a:gridCol w="1219200"/>
                <a:gridCol w="1295400"/>
                <a:gridCol w="1295400"/>
                <a:gridCol w="1295400"/>
              </a:tblGrid>
              <a:tr h="370840">
                <a:tc>
                  <a:txBody>
                    <a:bodyPr/>
                    <a:lstStyle/>
                    <a:p>
                      <a:pPr algn="ctr"/>
                      <a:r>
                        <a:rPr lang="en-US" sz="1200" dirty="0" smtClean="0"/>
                        <a:t>Discovery Learning</a:t>
                      </a:r>
                      <a:endParaRPr lang="en-US" sz="1200" dirty="0"/>
                    </a:p>
                  </a:txBody>
                  <a:tcPr>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0000"/>
                    </a:solidFill>
                  </a:tcPr>
                </a:tc>
                <a:tc>
                  <a:txBody>
                    <a:bodyPr/>
                    <a:lstStyle/>
                    <a:p>
                      <a:pPr algn="ctr"/>
                      <a:r>
                        <a:rPr lang="en-US" sz="1200" dirty="0" smtClean="0"/>
                        <a:t>Interactive Demonstrations</a:t>
                      </a:r>
                      <a:endParaRPr lang="en-US" sz="1200" dirty="0"/>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6600"/>
                    </a:solidFill>
                  </a:tcPr>
                </a:tc>
                <a:tc>
                  <a:txBody>
                    <a:bodyPr/>
                    <a:lstStyle/>
                    <a:p>
                      <a:pPr algn="ctr"/>
                      <a:r>
                        <a:rPr lang="en-US" sz="12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Inquiry </a:t>
                      </a:r>
                    </a:p>
                    <a:p>
                      <a:pPr algn="ctr"/>
                      <a:r>
                        <a:rPr lang="en-US" sz="12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Lessons</a:t>
                      </a:r>
                      <a:endParaRPr lang="en-US" sz="12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00"/>
                    </a:solidFill>
                  </a:tcPr>
                </a:tc>
                <a:tc>
                  <a:txBody>
                    <a:bodyPr/>
                    <a:lstStyle/>
                    <a:p>
                      <a:pPr algn="ctr"/>
                      <a:r>
                        <a:rPr lang="en-US" sz="1200" dirty="0" smtClean="0"/>
                        <a:t>Inquiry</a:t>
                      </a:r>
                    </a:p>
                    <a:p>
                      <a:pPr algn="ctr"/>
                      <a:r>
                        <a:rPr lang="en-US" sz="1200" baseline="0" dirty="0" smtClean="0"/>
                        <a:t> Labs</a:t>
                      </a:r>
                      <a:endParaRPr lang="en-US" sz="1200" dirty="0"/>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8000"/>
                    </a:solidFill>
                  </a:tcPr>
                </a:tc>
                <a:tc>
                  <a:txBody>
                    <a:bodyPr/>
                    <a:lstStyle/>
                    <a:p>
                      <a:pPr algn="ctr"/>
                      <a:r>
                        <a:rPr lang="en-US" sz="1200" dirty="0" smtClean="0"/>
                        <a:t>Real-world</a:t>
                      </a:r>
                    </a:p>
                    <a:p>
                      <a:pPr algn="ctr"/>
                      <a:r>
                        <a:rPr lang="en-US" sz="1200" baseline="0" dirty="0" smtClean="0"/>
                        <a:t>Applications</a:t>
                      </a:r>
                      <a:endParaRPr lang="en-US" sz="1200" dirty="0"/>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c>
                  <a:txBody>
                    <a:bodyPr/>
                    <a:lstStyle/>
                    <a:p>
                      <a:pPr algn="ctr"/>
                      <a:r>
                        <a:rPr lang="en-US" sz="1200" dirty="0" smtClean="0"/>
                        <a:t>Hypothetical Explanations</a:t>
                      </a:r>
                      <a:endParaRPr lang="en-US" sz="1200" dirty="0"/>
                    </a:p>
                  </a:txBody>
                  <a:tcPr>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660066"/>
                    </a:solidFill>
                  </a:tcPr>
                </a:tc>
              </a:tr>
            </a:tbl>
          </a:graphicData>
        </a:graphic>
      </p:graphicFrame>
    </p:spTree>
    <p:extLst>
      <p:ext uri="{BB962C8B-B14F-4D97-AF65-F5344CB8AC3E}">
        <p14:creationId xmlns:p14="http://schemas.microsoft.com/office/powerpoint/2010/main" val="271055127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Inquiry Labs</a:t>
            </a:r>
            <a:endParaRPr lang="en-US" b="1" dirty="0"/>
          </a:p>
        </p:txBody>
      </p:sp>
      <p:sp>
        <p:nvSpPr>
          <p:cNvPr id="12" name="Content Placeholder 11"/>
          <p:cNvSpPr>
            <a:spLocks noGrp="1"/>
          </p:cNvSpPr>
          <p:nvPr>
            <p:ph sz="half" idx="1"/>
          </p:nvPr>
        </p:nvSpPr>
        <p:spPr/>
        <p:txBody>
          <a:bodyPr/>
          <a:lstStyle/>
          <a:p>
            <a:endParaRPr lang="en-US" dirty="0" smtClean="0"/>
          </a:p>
          <a:p>
            <a:endParaRPr lang="en-US" sz="800" dirty="0" smtClean="0"/>
          </a:p>
          <a:p>
            <a:r>
              <a:rPr lang="en-US" sz="2000" dirty="0" smtClean="0"/>
              <a:t>Pedagogical Purpose</a:t>
            </a:r>
            <a:endParaRPr lang="en-US" sz="2000" dirty="0"/>
          </a:p>
          <a:p>
            <a:endParaRPr lang="en-US" sz="2000" b="0" kern="1200" dirty="0" smtClean="0"/>
          </a:p>
          <a:p>
            <a:pPr algn="l"/>
            <a:r>
              <a:rPr lang="en-US" sz="2000" b="0" kern="1200" dirty="0" smtClean="0"/>
              <a:t>Students </a:t>
            </a:r>
            <a:r>
              <a:rPr lang="en-US" sz="2000" b="0" kern="1200" dirty="0"/>
              <a:t>establish empirical laws based on measurement of </a:t>
            </a:r>
            <a:r>
              <a:rPr lang="en-US" sz="2000" b="0" kern="1200" dirty="0" smtClean="0"/>
              <a:t>variables. </a:t>
            </a:r>
            <a:endParaRPr lang="en-US" sz="2000" b="0" dirty="0"/>
          </a:p>
          <a:p>
            <a:pPr marL="342900" indent="-342900" algn="l">
              <a:buFontTx/>
              <a:buChar char="-"/>
            </a:pPr>
            <a:endParaRPr lang="en-US" sz="2000" b="0" dirty="0" smtClean="0"/>
          </a:p>
        </p:txBody>
      </p:sp>
      <p:sp>
        <p:nvSpPr>
          <p:cNvPr id="13" name="Content Placeholder 12"/>
          <p:cNvSpPr>
            <a:spLocks noGrp="1"/>
          </p:cNvSpPr>
          <p:nvPr>
            <p:ph sz="half" idx="2"/>
          </p:nvPr>
        </p:nvSpPr>
        <p:spPr>
          <a:xfrm>
            <a:off x="4648200" y="1600200"/>
            <a:ext cx="4038600" cy="3962400"/>
          </a:xfrm>
        </p:spPr>
        <p:txBody>
          <a:bodyPr/>
          <a:lstStyle/>
          <a:p>
            <a:endParaRPr lang="en-US" dirty="0" smtClean="0"/>
          </a:p>
          <a:p>
            <a:endParaRPr lang="en-US" sz="800" dirty="0" smtClean="0"/>
          </a:p>
          <a:p>
            <a:r>
              <a:rPr lang="en-US" sz="2000" dirty="0" smtClean="0"/>
              <a:t>Integrated Skills:</a:t>
            </a:r>
          </a:p>
          <a:p>
            <a:endParaRPr lang="en-US" sz="2000" b="0" kern="1200" dirty="0"/>
          </a:p>
          <a:p>
            <a:pPr marL="342900" indent="-342900" algn="l">
              <a:buClrTx/>
              <a:buFont typeface="Arial"/>
              <a:buChar char="•"/>
            </a:pPr>
            <a:r>
              <a:rPr lang="en-US" sz="2000" b="0" kern="1200" dirty="0"/>
              <a:t>M</a:t>
            </a:r>
            <a:r>
              <a:rPr lang="en-US" sz="2000" b="0" kern="1200" dirty="0" smtClean="0"/>
              <a:t>easuring </a:t>
            </a:r>
            <a:r>
              <a:rPr lang="en-US" sz="2000" b="0" kern="1200" dirty="0"/>
              <a:t>metrically </a:t>
            </a:r>
          </a:p>
          <a:p>
            <a:pPr marL="342900" indent="-342900" algn="l">
              <a:buClrTx/>
              <a:buFont typeface="Arial"/>
              <a:buChar char="•"/>
            </a:pPr>
            <a:r>
              <a:rPr lang="en-US" sz="2000" b="0" kern="1200" dirty="0"/>
              <a:t>E</a:t>
            </a:r>
            <a:r>
              <a:rPr lang="en-US" sz="2000" b="0" kern="1200" dirty="0" smtClean="0"/>
              <a:t>stablishing </a:t>
            </a:r>
            <a:r>
              <a:rPr lang="en-US" sz="2000" b="0" kern="1200" dirty="0"/>
              <a:t>empirical laws on the basis of evidence and logic </a:t>
            </a:r>
          </a:p>
          <a:p>
            <a:pPr marL="342900" lvl="0" indent="-342900" algn="l" eaLnBrk="1" fontAlgn="auto" hangingPunct="1">
              <a:spcBef>
                <a:spcPts val="0"/>
              </a:spcBef>
              <a:spcAft>
                <a:spcPts val="0"/>
              </a:spcAft>
              <a:buClrTx/>
              <a:buFont typeface="Arial"/>
              <a:buChar char="•"/>
              <a:defRPr/>
            </a:pPr>
            <a:r>
              <a:rPr lang="en-US" sz="2000" b="0" kern="1200" dirty="0"/>
              <a:t>U</a:t>
            </a:r>
            <a:r>
              <a:rPr lang="en-US" sz="2000" b="0" kern="1200" dirty="0" smtClean="0"/>
              <a:t>sing </a:t>
            </a:r>
            <a:r>
              <a:rPr lang="en-US" sz="2000" b="0" kern="1200" dirty="0"/>
              <a:t>math &amp; technology in investigations </a:t>
            </a:r>
            <a:endParaRPr lang="en-US" sz="2000" b="0" kern="1200" dirty="0">
              <a:solidFill>
                <a:schemeClr val="dk1"/>
              </a:solidFill>
            </a:endParaRPr>
          </a:p>
        </p:txBody>
      </p:sp>
      <p:sp>
        <p:nvSpPr>
          <p:cNvPr id="4" name="Date Placeholder 3"/>
          <p:cNvSpPr>
            <a:spLocks noGrp="1"/>
          </p:cNvSpPr>
          <p:nvPr>
            <p:ph type="dt" sz="half" idx="10"/>
          </p:nvPr>
        </p:nvSpPr>
        <p:spPr/>
        <p:txBody>
          <a:bodyPr/>
          <a:lstStyle/>
          <a:p>
            <a:pPr>
              <a:defRPr/>
            </a:pPr>
            <a:fld id="{E61ACA13-67FC-D94E-B434-CE4DC22611F9}" type="datetime9">
              <a:rPr lang="en-US" smtClean="0"/>
              <a:t>2/23/12 6:46 AM</a:t>
            </a:fld>
            <a:endParaRPr lang="en-US"/>
          </a:p>
        </p:txBody>
      </p:sp>
      <p:sp>
        <p:nvSpPr>
          <p:cNvPr id="5" name="Slide Number Placeholder 4"/>
          <p:cNvSpPr>
            <a:spLocks noGrp="1"/>
          </p:cNvSpPr>
          <p:nvPr>
            <p:ph type="sldNum" sz="quarter" idx="11"/>
          </p:nvPr>
        </p:nvSpPr>
        <p:spPr/>
        <p:txBody>
          <a:bodyPr/>
          <a:lstStyle/>
          <a:p>
            <a:fld id="{B466D7AE-9DD0-0047-8710-40FE432F772C}" type="slidenum">
              <a:rPr lang="en-US" smtClean="0"/>
              <a:pPr/>
              <a:t>11</a:t>
            </a:fld>
            <a:endParaRPr lang="en-US"/>
          </a:p>
        </p:txBody>
      </p:sp>
      <p:graphicFrame>
        <p:nvGraphicFramePr>
          <p:cNvPr id="14" name="Content Placeholder 7"/>
          <p:cNvGraphicFramePr>
            <a:graphicFrameLocks/>
          </p:cNvGraphicFramePr>
          <p:nvPr>
            <p:extLst>
              <p:ext uri="{D42A27DB-BD31-4B8C-83A1-F6EECF244321}">
                <p14:modId xmlns:p14="http://schemas.microsoft.com/office/powerpoint/2010/main" val="1075410909"/>
              </p:ext>
            </p:extLst>
          </p:nvPr>
        </p:nvGraphicFramePr>
        <p:xfrm>
          <a:off x="685800" y="1600200"/>
          <a:ext cx="7772400" cy="457200"/>
        </p:xfrm>
        <a:graphic>
          <a:graphicData uri="http://schemas.openxmlformats.org/drawingml/2006/table">
            <a:tbl>
              <a:tblPr firstRow="1" bandRow="1">
                <a:tableStyleId>{5C22544A-7EE6-4342-B048-85BDC9FD1C3A}</a:tableStyleId>
              </a:tblPr>
              <a:tblGrid>
                <a:gridCol w="1143000"/>
                <a:gridCol w="1524000"/>
                <a:gridCol w="1219200"/>
                <a:gridCol w="1295400"/>
                <a:gridCol w="1295400"/>
                <a:gridCol w="1295400"/>
              </a:tblGrid>
              <a:tr h="370840">
                <a:tc>
                  <a:txBody>
                    <a:bodyPr/>
                    <a:lstStyle/>
                    <a:p>
                      <a:pPr algn="ctr"/>
                      <a:r>
                        <a:rPr lang="en-US" sz="1200" dirty="0" smtClean="0"/>
                        <a:t>Discovery Learning</a:t>
                      </a:r>
                      <a:endParaRPr lang="en-US" sz="1200" dirty="0"/>
                    </a:p>
                  </a:txBody>
                  <a:tcPr>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0000"/>
                    </a:solidFill>
                  </a:tcPr>
                </a:tc>
                <a:tc>
                  <a:txBody>
                    <a:bodyPr/>
                    <a:lstStyle/>
                    <a:p>
                      <a:pPr algn="ctr"/>
                      <a:r>
                        <a:rPr lang="en-US" sz="1200" dirty="0" smtClean="0"/>
                        <a:t>Interactive Demonstrations</a:t>
                      </a:r>
                      <a:endParaRPr lang="en-US" sz="1200" dirty="0"/>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6600"/>
                    </a:solidFill>
                  </a:tcPr>
                </a:tc>
                <a:tc>
                  <a:txBody>
                    <a:bodyPr/>
                    <a:lstStyle/>
                    <a:p>
                      <a:pPr algn="ctr"/>
                      <a:r>
                        <a:rPr lang="en-US" sz="12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Inquiry </a:t>
                      </a:r>
                    </a:p>
                    <a:p>
                      <a:pPr algn="ctr"/>
                      <a:r>
                        <a:rPr lang="en-US" sz="12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Lessons</a:t>
                      </a:r>
                      <a:endParaRPr lang="en-US" sz="12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00"/>
                    </a:solidFill>
                  </a:tcPr>
                </a:tc>
                <a:tc>
                  <a:txBody>
                    <a:bodyPr/>
                    <a:lstStyle/>
                    <a:p>
                      <a:pPr algn="ctr"/>
                      <a:r>
                        <a:rPr lang="en-US" sz="1200" dirty="0" smtClean="0"/>
                        <a:t>Inquiry</a:t>
                      </a:r>
                    </a:p>
                    <a:p>
                      <a:pPr algn="ctr"/>
                      <a:r>
                        <a:rPr lang="en-US" sz="1200" baseline="0" dirty="0" smtClean="0"/>
                        <a:t> Labs</a:t>
                      </a:r>
                      <a:endParaRPr lang="en-US" sz="1200" dirty="0"/>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8000"/>
                    </a:solidFill>
                  </a:tcPr>
                </a:tc>
                <a:tc>
                  <a:txBody>
                    <a:bodyPr/>
                    <a:lstStyle/>
                    <a:p>
                      <a:pPr algn="ctr"/>
                      <a:r>
                        <a:rPr lang="en-US" sz="1200" dirty="0" smtClean="0"/>
                        <a:t>Real-world</a:t>
                      </a:r>
                    </a:p>
                    <a:p>
                      <a:pPr algn="ctr"/>
                      <a:r>
                        <a:rPr lang="en-US" sz="1200" baseline="0" dirty="0" smtClean="0"/>
                        <a:t>Applications</a:t>
                      </a:r>
                      <a:endParaRPr lang="en-US" sz="1200" dirty="0"/>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c>
                  <a:txBody>
                    <a:bodyPr/>
                    <a:lstStyle/>
                    <a:p>
                      <a:pPr algn="ctr"/>
                      <a:r>
                        <a:rPr lang="en-US" sz="1200" dirty="0" smtClean="0"/>
                        <a:t>Hypothetical Explanations</a:t>
                      </a:r>
                      <a:endParaRPr lang="en-US" sz="1200" dirty="0"/>
                    </a:p>
                  </a:txBody>
                  <a:tcPr>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660066"/>
                    </a:solidFill>
                  </a:tcPr>
                </a:tc>
              </a:tr>
            </a:tbl>
          </a:graphicData>
        </a:graphic>
      </p:graphicFrame>
    </p:spTree>
    <p:extLst>
      <p:ext uri="{BB962C8B-B14F-4D97-AF65-F5344CB8AC3E}">
        <p14:creationId xmlns:p14="http://schemas.microsoft.com/office/powerpoint/2010/main" val="365835616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Real-world Applications</a:t>
            </a:r>
            <a:endParaRPr lang="en-US" b="1" dirty="0"/>
          </a:p>
        </p:txBody>
      </p:sp>
      <p:sp>
        <p:nvSpPr>
          <p:cNvPr id="12" name="Content Placeholder 11"/>
          <p:cNvSpPr>
            <a:spLocks noGrp="1"/>
          </p:cNvSpPr>
          <p:nvPr>
            <p:ph sz="half" idx="1"/>
          </p:nvPr>
        </p:nvSpPr>
        <p:spPr/>
        <p:txBody>
          <a:bodyPr/>
          <a:lstStyle/>
          <a:p>
            <a:endParaRPr lang="en-US" dirty="0" smtClean="0"/>
          </a:p>
          <a:p>
            <a:endParaRPr lang="en-US" sz="800" dirty="0" smtClean="0"/>
          </a:p>
          <a:p>
            <a:r>
              <a:rPr lang="en-US" sz="2000" dirty="0" smtClean="0"/>
              <a:t>Real-world Applications</a:t>
            </a:r>
          </a:p>
          <a:p>
            <a:pPr algn="l"/>
            <a:endParaRPr lang="en-US" sz="800" dirty="0" smtClean="0"/>
          </a:p>
          <a:p>
            <a:pPr algn="l"/>
            <a:r>
              <a:rPr lang="en-US" sz="2000" b="0" dirty="0" smtClean="0"/>
              <a:t>Students solve numerical problems related  to authentic situations while working in cooperative and collaborative groups using problem-based and project-based approaches.</a:t>
            </a:r>
          </a:p>
        </p:txBody>
      </p:sp>
      <p:sp>
        <p:nvSpPr>
          <p:cNvPr id="13" name="Content Placeholder 12"/>
          <p:cNvSpPr>
            <a:spLocks noGrp="1"/>
          </p:cNvSpPr>
          <p:nvPr>
            <p:ph sz="half" idx="2"/>
          </p:nvPr>
        </p:nvSpPr>
        <p:spPr>
          <a:xfrm>
            <a:off x="4648200" y="1600200"/>
            <a:ext cx="4038600" cy="3962400"/>
          </a:xfrm>
        </p:spPr>
        <p:txBody>
          <a:bodyPr/>
          <a:lstStyle/>
          <a:p>
            <a:endParaRPr lang="en-US" dirty="0" smtClean="0"/>
          </a:p>
          <a:p>
            <a:endParaRPr lang="en-US" sz="800" dirty="0" smtClean="0"/>
          </a:p>
          <a:p>
            <a:r>
              <a:rPr lang="en-US" sz="2000" dirty="0" smtClean="0"/>
              <a:t>Culminating Skills:</a:t>
            </a:r>
          </a:p>
          <a:p>
            <a:endParaRPr lang="en-US" sz="800" dirty="0" smtClean="0"/>
          </a:p>
          <a:p>
            <a:pPr marL="342900" indent="-342900" algn="l">
              <a:buClrTx/>
              <a:buFont typeface="Arial"/>
              <a:buChar char="•"/>
            </a:pPr>
            <a:r>
              <a:rPr lang="en-US" sz="2000" b="0" dirty="0" smtClean="0"/>
              <a:t>Collect</a:t>
            </a:r>
            <a:r>
              <a:rPr lang="en-US" sz="2000" b="0" dirty="0"/>
              <a:t>, </a:t>
            </a:r>
            <a:r>
              <a:rPr lang="en-US" sz="2000" b="0" dirty="0" smtClean="0"/>
              <a:t>assess</a:t>
            </a:r>
            <a:r>
              <a:rPr lang="en-US" sz="2000" b="0" dirty="0"/>
              <a:t>, and interpret data </a:t>
            </a:r>
            <a:r>
              <a:rPr lang="en-US" sz="2000" b="0" dirty="0" smtClean="0"/>
              <a:t>from a </a:t>
            </a:r>
            <a:r>
              <a:rPr lang="en-US" sz="2000" b="0" dirty="0"/>
              <a:t>variety of </a:t>
            </a:r>
            <a:r>
              <a:rPr lang="en-US" sz="2000" b="0" dirty="0" smtClean="0"/>
              <a:t>sources</a:t>
            </a:r>
          </a:p>
          <a:p>
            <a:pPr marL="342900" indent="-342900" algn="l">
              <a:buClrTx/>
              <a:buFont typeface="Arial"/>
              <a:buChar char="•"/>
            </a:pPr>
            <a:r>
              <a:rPr lang="en-US" sz="2000" b="0" dirty="0" smtClean="0"/>
              <a:t>Construct reasoned arguments based on scientific evidence</a:t>
            </a:r>
          </a:p>
          <a:p>
            <a:pPr marL="342900" indent="-342900" algn="l">
              <a:buClrTx/>
              <a:buFont typeface="Arial"/>
              <a:buChar char="•"/>
            </a:pPr>
            <a:r>
              <a:rPr lang="en-US" sz="2000" b="0" dirty="0" smtClean="0"/>
              <a:t>Make and defend evidence-based decisions and judgments</a:t>
            </a:r>
          </a:p>
          <a:p>
            <a:pPr marL="342900" indent="-342900" algn="l">
              <a:buClrTx/>
              <a:buFont typeface="Arial"/>
              <a:buChar char="•"/>
            </a:pPr>
            <a:r>
              <a:rPr lang="en-US" sz="2000" b="0" dirty="0" smtClean="0"/>
              <a:t>Clarify </a:t>
            </a:r>
            <a:r>
              <a:rPr lang="en-US" sz="2000" b="0" dirty="0"/>
              <a:t>values in relation to natural and civil </a:t>
            </a:r>
            <a:r>
              <a:rPr lang="en-US" sz="2000" b="0" dirty="0" smtClean="0"/>
              <a:t>rights</a:t>
            </a:r>
          </a:p>
          <a:p>
            <a:pPr marL="342900" indent="-342900" algn="l">
              <a:buClrTx/>
              <a:buFont typeface="Arial"/>
              <a:buChar char="•"/>
            </a:pPr>
            <a:r>
              <a:rPr lang="en-US" sz="2000" b="0" dirty="0" smtClean="0"/>
              <a:t>Interpersonal skills</a:t>
            </a:r>
          </a:p>
          <a:p>
            <a:pPr marL="342900" indent="-342900" algn="l">
              <a:buFontTx/>
              <a:buChar char="-"/>
            </a:pPr>
            <a:endParaRPr lang="en-US" sz="2000" b="0" dirty="0"/>
          </a:p>
          <a:p>
            <a:pPr marL="342900" indent="-342900" algn="l">
              <a:buFontTx/>
              <a:buChar char="-"/>
            </a:pPr>
            <a:endParaRPr lang="en-US" sz="2000" b="0" dirty="0"/>
          </a:p>
        </p:txBody>
      </p:sp>
      <p:sp>
        <p:nvSpPr>
          <p:cNvPr id="4" name="Date Placeholder 3"/>
          <p:cNvSpPr>
            <a:spLocks noGrp="1"/>
          </p:cNvSpPr>
          <p:nvPr>
            <p:ph type="dt" sz="half" idx="10"/>
          </p:nvPr>
        </p:nvSpPr>
        <p:spPr/>
        <p:txBody>
          <a:bodyPr/>
          <a:lstStyle/>
          <a:p>
            <a:pPr>
              <a:defRPr/>
            </a:pPr>
            <a:fld id="{E61ACA13-67FC-D94E-B434-CE4DC22611F9}" type="datetime9">
              <a:rPr lang="en-US" smtClean="0"/>
              <a:t>2/23/12 6:46 AM</a:t>
            </a:fld>
            <a:endParaRPr lang="en-US"/>
          </a:p>
        </p:txBody>
      </p:sp>
      <p:sp>
        <p:nvSpPr>
          <p:cNvPr id="5" name="Slide Number Placeholder 4"/>
          <p:cNvSpPr>
            <a:spLocks noGrp="1"/>
          </p:cNvSpPr>
          <p:nvPr>
            <p:ph type="sldNum" sz="quarter" idx="11"/>
          </p:nvPr>
        </p:nvSpPr>
        <p:spPr/>
        <p:txBody>
          <a:bodyPr/>
          <a:lstStyle/>
          <a:p>
            <a:fld id="{B466D7AE-9DD0-0047-8710-40FE432F772C}" type="slidenum">
              <a:rPr lang="en-US" smtClean="0"/>
              <a:pPr/>
              <a:t>12</a:t>
            </a:fld>
            <a:endParaRPr lang="en-US"/>
          </a:p>
        </p:txBody>
      </p:sp>
      <p:graphicFrame>
        <p:nvGraphicFramePr>
          <p:cNvPr id="14" name="Content Placeholder 7"/>
          <p:cNvGraphicFramePr>
            <a:graphicFrameLocks/>
          </p:cNvGraphicFramePr>
          <p:nvPr>
            <p:extLst>
              <p:ext uri="{D42A27DB-BD31-4B8C-83A1-F6EECF244321}">
                <p14:modId xmlns:p14="http://schemas.microsoft.com/office/powerpoint/2010/main" val="1833776287"/>
              </p:ext>
            </p:extLst>
          </p:nvPr>
        </p:nvGraphicFramePr>
        <p:xfrm>
          <a:off x="685800" y="1600200"/>
          <a:ext cx="7772400" cy="457200"/>
        </p:xfrm>
        <a:graphic>
          <a:graphicData uri="http://schemas.openxmlformats.org/drawingml/2006/table">
            <a:tbl>
              <a:tblPr firstRow="1" bandRow="1">
                <a:tableStyleId>{5C22544A-7EE6-4342-B048-85BDC9FD1C3A}</a:tableStyleId>
              </a:tblPr>
              <a:tblGrid>
                <a:gridCol w="1143000"/>
                <a:gridCol w="1524000"/>
                <a:gridCol w="1219200"/>
                <a:gridCol w="1295400"/>
                <a:gridCol w="1295400"/>
                <a:gridCol w="1295400"/>
              </a:tblGrid>
              <a:tr h="370840">
                <a:tc>
                  <a:txBody>
                    <a:bodyPr/>
                    <a:lstStyle/>
                    <a:p>
                      <a:pPr algn="ctr"/>
                      <a:r>
                        <a:rPr lang="en-US" sz="1200" dirty="0" smtClean="0"/>
                        <a:t>Discovery Learning</a:t>
                      </a:r>
                      <a:endParaRPr lang="en-US" sz="1200" dirty="0"/>
                    </a:p>
                  </a:txBody>
                  <a:tcPr>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0000"/>
                    </a:solidFill>
                  </a:tcPr>
                </a:tc>
                <a:tc>
                  <a:txBody>
                    <a:bodyPr/>
                    <a:lstStyle/>
                    <a:p>
                      <a:pPr algn="ctr"/>
                      <a:r>
                        <a:rPr lang="en-US" sz="1200" dirty="0" smtClean="0"/>
                        <a:t>Interactive Demonstrations</a:t>
                      </a:r>
                      <a:endParaRPr lang="en-US" sz="1200" dirty="0"/>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6600"/>
                    </a:solidFill>
                  </a:tcPr>
                </a:tc>
                <a:tc>
                  <a:txBody>
                    <a:bodyPr/>
                    <a:lstStyle/>
                    <a:p>
                      <a:pPr algn="ctr"/>
                      <a:r>
                        <a:rPr lang="en-US" sz="12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Inquiry </a:t>
                      </a:r>
                    </a:p>
                    <a:p>
                      <a:pPr algn="ctr"/>
                      <a:r>
                        <a:rPr lang="en-US" sz="12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Lessons</a:t>
                      </a:r>
                      <a:endParaRPr lang="en-US" sz="12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00"/>
                    </a:solidFill>
                  </a:tcPr>
                </a:tc>
                <a:tc>
                  <a:txBody>
                    <a:bodyPr/>
                    <a:lstStyle/>
                    <a:p>
                      <a:pPr algn="ctr"/>
                      <a:r>
                        <a:rPr lang="en-US" sz="1200" dirty="0" smtClean="0"/>
                        <a:t>Inquiry</a:t>
                      </a:r>
                    </a:p>
                    <a:p>
                      <a:pPr algn="ctr"/>
                      <a:r>
                        <a:rPr lang="en-US" sz="1200" baseline="0" dirty="0" smtClean="0"/>
                        <a:t> Labs</a:t>
                      </a:r>
                      <a:endParaRPr lang="en-US" sz="1200" dirty="0"/>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8000"/>
                    </a:solidFill>
                  </a:tcPr>
                </a:tc>
                <a:tc>
                  <a:txBody>
                    <a:bodyPr/>
                    <a:lstStyle/>
                    <a:p>
                      <a:pPr algn="ctr"/>
                      <a:r>
                        <a:rPr lang="en-US" sz="1200" dirty="0" smtClean="0"/>
                        <a:t>Real-world</a:t>
                      </a:r>
                    </a:p>
                    <a:p>
                      <a:pPr algn="ctr"/>
                      <a:r>
                        <a:rPr lang="en-US" sz="1200" baseline="0" dirty="0" smtClean="0"/>
                        <a:t>Applications</a:t>
                      </a:r>
                      <a:endParaRPr lang="en-US" sz="1200" dirty="0"/>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c>
                  <a:txBody>
                    <a:bodyPr/>
                    <a:lstStyle/>
                    <a:p>
                      <a:pPr algn="ctr"/>
                      <a:r>
                        <a:rPr lang="en-US" sz="1200" dirty="0" smtClean="0"/>
                        <a:t>Hypothetical Explanations</a:t>
                      </a:r>
                      <a:endParaRPr lang="en-US" sz="1200" dirty="0"/>
                    </a:p>
                  </a:txBody>
                  <a:tcPr>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660066"/>
                    </a:solidFill>
                  </a:tcPr>
                </a:tc>
              </a:tr>
            </a:tbl>
          </a:graphicData>
        </a:graphic>
      </p:graphicFrame>
    </p:spTree>
    <p:extLst>
      <p:ext uri="{BB962C8B-B14F-4D97-AF65-F5344CB8AC3E}">
        <p14:creationId xmlns:p14="http://schemas.microsoft.com/office/powerpoint/2010/main" val="31009136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Hypothetical Explanations</a:t>
            </a:r>
            <a:endParaRPr lang="en-US" b="1" dirty="0"/>
          </a:p>
        </p:txBody>
      </p:sp>
      <p:sp>
        <p:nvSpPr>
          <p:cNvPr id="12" name="Content Placeholder 11"/>
          <p:cNvSpPr>
            <a:spLocks noGrp="1"/>
          </p:cNvSpPr>
          <p:nvPr>
            <p:ph sz="half" idx="1"/>
          </p:nvPr>
        </p:nvSpPr>
        <p:spPr/>
        <p:txBody>
          <a:bodyPr/>
          <a:lstStyle/>
          <a:p>
            <a:endParaRPr lang="en-US" dirty="0" smtClean="0"/>
          </a:p>
          <a:p>
            <a:endParaRPr lang="en-US" sz="800" dirty="0" smtClean="0"/>
          </a:p>
          <a:p>
            <a:r>
              <a:rPr lang="en-US" sz="2000" dirty="0" smtClean="0"/>
              <a:t>Pedagogical Purpose</a:t>
            </a:r>
            <a:endParaRPr lang="en-US" sz="2000" dirty="0"/>
          </a:p>
          <a:p>
            <a:endParaRPr lang="en-US" sz="2000" b="0" kern="1200" dirty="0" smtClean="0"/>
          </a:p>
          <a:p>
            <a:pPr algn="l"/>
            <a:r>
              <a:rPr lang="en-US" sz="2000" b="0" kern="1200" dirty="0" smtClean="0"/>
              <a:t>Students </a:t>
            </a:r>
            <a:r>
              <a:rPr lang="en-US" sz="2000" b="0" kern="1200" dirty="0"/>
              <a:t>generate explanations for observed </a:t>
            </a:r>
            <a:r>
              <a:rPr lang="en-US" sz="2000" b="0" kern="1200" dirty="0" smtClean="0"/>
              <a:t>phenomena. </a:t>
            </a:r>
            <a:endParaRPr lang="en-US" sz="2000" b="0" dirty="0"/>
          </a:p>
          <a:p>
            <a:pPr marL="342900" indent="-342900" algn="l">
              <a:buFontTx/>
              <a:buChar char="-"/>
            </a:pPr>
            <a:endParaRPr lang="en-US" sz="2000" b="0" dirty="0" smtClean="0"/>
          </a:p>
        </p:txBody>
      </p:sp>
      <p:sp>
        <p:nvSpPr>
          <p:cNvPr id="13" name="Content Placeholder 12"/>
          <p:cNvSpPr>
            <a:spLocks noGrp="1"/>
          </p:cNvSpPr>
          <p:nvPr>
            <p:ph sz="half" idx="2"/>
          </p:nvPr>
        </p:nvSpPr>
        <p:spPr>
          <a:xfrm>
            <a:off x="4648200" y="1600200"/>
            <a:ext cx="4038600" cy="3962400"/>
          </a:xfrm>
        </p:spPr>
        <p:txBody>
          <a:bodyPr/>
          <a:lstStyle/>
          <a:p>
            <a:endParaRPr lang="en-US" dirty="0" smtClean="0"/>
          </a:p>
          <a:p>
            <a:endParaRPr lang="en-US" sz="800" dirty="0" smtClean="0"/>
          </a:p>
          <a:p>
            <a:r>
              <a:rPr lang="en-US" sz="2000" dirty="0" smtClean="0"/>
              <a:t>Advanced Skills:</a:t>
            </a:r>
          </a:p>
          <a:p>
            <a:endParaRPr lang="en-US" sz="2000" dirty="0"/>
          </a:p>
          <a:p>
            <a:pPr marL="342900" indent="-342900" algn="l">
              <a:buClrTx/>
              <a:buFont typeface="Arial"/>
              <a:buChar char="•"/>
            </a:pPr>
            <a:r>
              <a:rPr lang="en-US" sz="2000" b="0" kern="1200" dirty="0"/>
              <a:t>S</a:t>
            </a:r>
            <a:r>
              <a:rPr lang="en-US" sz="2000" b="0" kern="1200" dirty="0" smtClean="0"/>
              <a:t>ynthesizing and testing complex </a:t>
            </a:r>
            <a:r>
              <a:rPr lang="en-US" sz="2000" b="0" kern="1200" dirty="0"/>
              <a:t>hypothetical explanations </a:t>
            </a:r>
          </a:p>
          <a:p>
            <a:pPr marL="342900" indent="-342900" algn="l">
              <a:buClrTx/>
              <a:buFont typeface="Arial"/>
              <a:buChar char="•"/>
            </a:pPr>
            <a:r>
              <a:rPr lang="en-US" sz="2000" b="0" kern="1200" dirty="0"/>
              <a:t>A</a:t>
            </a:r>
            <a:r>
              <a:rPr lang="en-US" sz="2000" b="0" kern="1200" dirty="0" smtClean="0"/>
              <a:t>nalyzing </a:t>
            </a:r>
            <a:r>
              <a:rPr lang="en-US" sz="2000" b="0" kern="1200" dirty="0"/>
              <a:t>and evaluating scientific arguments </a:t>
            </a:r>
          </a:p>
          <a:p>
            <a:pPr marL="342900" indent="-342900" algn="l">
              <a:buFontTx/>
              <a:buChar char="-"/>
            </a:pPr>
            <a:endParaRPr lang="en-US" sz="2000" b="0" dirty="0"/>
          </a:p>
          <a:p>
            <a:pPr marL="342900" indent="-342900" algn="l">
              <a:buFontTx/>
              <a:buChar char="-"/>
            </a:pPr>
            <a:endParaRPr lang="en-US" sz="2000" b="0" dirty="0"/>
          </a:p>
        </p:txBody>
      </p:sp>
      <p:sp>
        <p:nvSpPr>
          <p:cNvPr id="4" name="Date Placeholder 3"/>
          <p:cNvSpPr>
            <a:spLocks noGrp="1"/>
          </p:cNvSpPr>
          <p:nvPr>
            <p:ph type="dt" sz="half" idx="10"/>
          </p:nvPr>
        </p:nvSpPr>
        <p:spPr/>
        <p:txBody>
          <a:bodyPr/>
          <a:lstStyle/>
          <a:p>
            <a:pPr>
              <a:defRPr/>
            </a:pPr>
            <a:fld id="{E61ACA13-67FC-D94E-B434-CE4DC22611F9}" type="datetime9">
              <a:rPr lang="en-US" smtClean="0"/>
              <a:t>2/23/12 6:46 AM</a:t>
            </a:fld>
            <a:endParaRPr lang="en-US"/>
          </a:p>
        </p:txBody>
      </p:sp>
      <p:sp>
        <p:nvSpPr>
          <p:cNvPr id="5" name="Slide Number Placeholder 4"/>
          <p:cNvSpPr>
            <a:spLocks noGrp="1"/>
          </p:cNvSpPr>
          <p:nvPr>
            <p:ph type="sldNum" sz="quarter" idx="11"/>
          </p:nvPr>
        </p:nvSpPr>
        <p:spPr/>
        <p:txBody>
          <a:bodyPr/>
          <a:lstStyle/>
          <a:p>
            <a:fld id="{B466D7AE-9DD0-0047-8710-40FE432F772C}" type="slidenum">
              <a:rPr lang="en-US" smtClean="0"/>
              <a:pPr/>
              <a:t>13</a:t>
            </a:fld>
            <a:endParaRPr lang="en-US"/>
          </a:p>
        </p:txBody>
      </p:sp>
      <p:graphicFrame>
        <p:nvGraphicFramePr>
          <p:cNvPr id="14" name="Content Placeholder 7"/>
          <p:cNvGraphicFramePr>
            <a:graphicFrameLocks/>
          </p:cNvGraphicFramePr>
          <p:nvPr>
            <p:extLst>
              <p:ext uri="{D42A27DB-BD31-4B8C-83A1-F6EECF244321}">
                <p14:modId xmlns:p14="http://schemas.microsoft.com/office/powerpoint/2010/main" val="3334053433"/>
              </p:ext>
            </p:extLst>
          </p:nvPr>
        </p:nvGraphicFramePr>
        <p:xfrm>
          <a:off x="685800" y="1600200"/>
          <a:ext cx="7772400" cy="457200"/>
        </p:xfrm>
        <a:graphic>
          <a:graphicData uri="http://schemas.openxmlformats.org/drawingml/2006/table">
            <a:tbl>
              <a:tblPr firstRow="1" bandRow="1">
                <a:tableStyleId>{5C22544A-7EE6-4342-B048-85BDC9FD1C3A}</a:tableStyleId>
              </a:tblPr>
              <a:tblGrid>
                <a:gridCol w="1143000"/>
                <a:gridCol w="1524000"/>
                <a:gridCol w="1219200"/>
                <a:gridCol w="1295400"/>
                <a:gridCol w="1295400"/>
                <a:gridCol w="1295400"/>
              </a:tblGrid>
              <a:tr h="370840">
                <a:tc>
                  <a:txBody>
                    <a:bodyPr/>
                    <a:lstStyle/>
                    <a:p>
                      <a:pPr algn="ctr"/>
                      <a:r>
                        <a:rPr lang="en-US" sz="1200" dirty="0" smtClean="0"/>
                        <a:t>Discovery Learning</a:t>
                      </a:r>
                      <a:endParaRPr lang="en-US" sz="1200" dirty="0"/>
                    </a:p>
                  </a:txBody>
                  <a:tcPr>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0000"/>
                    </a:solidFill>
                  </a:tcPr>
                </a:tc>
                <a:tc>
                  <a:txBody>
                    <a:bodyPr/>
                    <a:lstStyle/>
                    <a:p>
                      <a:pPr algn="ctr"/>
                      <a:r>
                        <a:rPr lang="en-US" sz="1200" dirty="0" smtClean="0"/>
                        <a:t>Interactive Demonstrations</a:t>
                      </a:r>
                      <a:endParaRPr lang="en-US" sz="1200" dirty="0"/>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6600"/>
                    </a:solidFill>
                  </a:tcPr>
                </a:tc>
                <a:tc>
                  <a:txBody>
                    <a:bodyPr/>
                    <a:lstStyle/>
                    <a:p>
                      <a:pPr algn="ctr"/>
                      <a:r>
                        <a:rPr lang="en-US" sz="12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Inquiry </a:t>
                      </a:r>
                    </a:p>
                    <a:p>
                      <a:pPr algn="ctr"/>
                      <a:r>
                        <a:rPr lang="en-US" sz="12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Lessons</a:t>
                      </a:r>
                      <a:endParaRPr lang="en-US" sz="12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00"/>
                    </a:solidFill>
                  </a:tcPr>
                </a:tc>
                <a:tc>
                  <a:txBody>
                    <a:bodyPr/>
                    <a:lstStyle/>
                    <a:p>
                      <a:pPr algn="ctr"/>
                      <a:r>
                        <a:rPr lang="en-US" sz="1200" dirty="0" smtClean="0"/>
                        <a:t>Inquiry</a:t>
                      </a:r>
                    </a:p>
                    <a:p>
                      <a:pPr algn="ctr"/>
                      <a:r>
                        <a:rPr lang="en-US" sz="1200" baseline="0" dirty="0" smtClean="0"/>
                        <a:t> Labs</a:t>
                      </a:r>
                      <a:endParaRPr lang="en-US" sz="1200" dirty="0"/>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8000"/>
                    </a:solidFill>
                  </a:tcPr>
                </a:tc>
                <a:tc>
                  <a:txBody>
                    <a:bodyPr/>
                    <a:lstStyle/>
                    <a:p>
                      <a:pPr algn="ctr"/>
                      <a:r>
                        <a:rPr lang="en-US" sz="1200" dirty="0" smtClean="0"/>
                        <a:t>Real-world</a:t>
                      </a:r>
                    </a:p>
                    <a:p>
                      <a:pPr algn="ctr"/>
                      <a:r>
                        <a:rPr lang="en-US" sz="1200" baseline="0" dirty="0" smtClean="0"/>
                        <a:t>Applications</a:t>
                      </a:r>
                      <a:endParaRPr lang="en-US" sz="1200" dirty="0"/>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c>
                  <a:txBody>
                    <a:bodyPr/>
                    <a:lstStyle/>
                    <a:p>
                      <a:pPr algn="ctr"/>
                      <a:r>
                        <a:rPr lang="en-US" sz="1200" dirty="0" smtClean="0"/>
                        <a:t>Hypothetical Explanations</a:t>
                      </a:r>
                      <a:endParaRPr lang="en-US" sz="1200" dirty="0"/>
                    </a:p>
                  </a:txBody>
                  <a:tcPr>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660066"/>
                    </a:solidFill>
                  </a:tcPr>
                </a:tc>
              </a:tr>
            </a:tbl>
          </a:graphicData>
        </a:graphic>
      </p:graphicFrame>
    </p:spTree>
    <p:extLst>
      <p:ext uri="{BB962C8B-B14F-4D97-AF65-F5344CB8AC3E}">
        <p14:creationId xmlns:p14="http://schemas.microsoft.com/office/powerpoint/2010/main" val="335319087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Levels of inquiry learning cycle</a:t>
            </a:r>
            <a:endParaRPr lang="en-US" b="1" dirty="0"/>
          </a:p>
        </p:txBody>
      </p:sp>
      <p:sp>
        <p:nvSpPr>
          <p:cNvPr id="4" name="Date Placeholder 3"/>
          <p:cNvSpPr>
            <a:spLocks noGrp="1"/>
          </p:cNvSpPr>
          <p:nvPr>
            <p:ph type="dt" sz="half" idx="10"/>
          </p:nvPr>
        </p:nvSpPr>
        <p:spPr/>
        <p:txBody>
          <a:bodyPr/>
          <a:lstStyle/>
          <a:p>
            <a:pPr>
              <a:defRPr/>
            </a:pPr>
            <a:fld id="{274B0A43-36D4-F945-A13E-EE96D8146DC7}" type="datetime9">
              <a:rPr lang="en-US" smtClean="0"/>
              <a:t>2/23/12 6:46 AM</a:t>
            </a:fld>
            <a:endParaRPr lang="en-US"/>
          </a:p>
        </p:txBody>
      </p:sp>
      <p:sp>
        <p:nvSpPr>
          <p:cNvPr id="5" name="Slide Number Placeholder 4"/>
          <p:cNvSpPr>
            <a:spLocks noGrp="1"/>
          </p:cNvSpPr>
          <p:nvPr>
            <p:ph type="sldNum" sz="quarter" idx="11"/>
          </p:nvPr>
        </p:nvSpPr>
        <p:spPr/>
        <p:txBody>
          <a:bodyPr/>
          <a:lstStyle/>
          <a:p>
            <a:fld id="{B466D7AE-9DD0-0047-8710-40FE432F772C}" type="slidenum">
              <a:rPr lang="en-US" smtClean="0"/>
              <a:pPr/>
              <a:t>14</a:t>
            </a:fld>
            <a:endParaRPr lang="en-US"/>
          </a:p>
        </p:txBody>
      </p:sp>
      <p:pic>
        <p:nvPicPr>
          <p:cNvPr id="9" name="Content Placeholder 8" descr="cycle.jpg"/>
          <p:cNvPicPr>
            <a:picLocks noGrp="1" noChangeAspect="1"/>
          </p:cNvPicPr>
          <p:nvPr>
            <p:ph idx="1"/>
          </p:nvPr>
        </p:nvPicPr>
        <p:blipFill>
          <a:blip r:embed="rId3">
            <a:extLst>
              <a:ext uri="{28A0092B-C50C-407E-A947-70E740481C1C}">
                <a14:useLocalDpi xmlns:a14="http://schemas.microsoft.com/office/drawing/2010/main" val="0"/>
              </a:ext>
            </a:extLst>
          </a:blip>
          <a:srcRect l="-27840" r="-27840"/>
          <a:stretch>
            <a:fillRect/>
          </a:stretch>
        </p:blipFill>
        <p:spPr>
          <a:xfrm>
            <a:off x="685799" y="1600201"/>
            <a:ext cx="7772135" cy="3962400"/>
          </a:xfrm>
        </p:spPr>
      </p:pic>
    </p:spTree>
    <p:extLst>
      <p:ext uri="{BB962C8B-B14F-4D97-AF65-F5344CB8AC3E}">
        <p14:creationId xmlns:p14="http://schemas.microsoft.com/office/powerpoint/2010/main" val="202471598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9600"/>
            <a:ext cx="9144000" cy="762000"/>
          </a:xfrm>
        </p:spPr>
        <p:txBody>
          <a:bodyPr/>
          <a:lstStyle/>
          <a:p>
            <a:r>
              <a:rPr lang="en-US" b="1" dirty="0" smtClean="0"/>
              <a:t>Learning sequence example: Buoyancy</a:t>
            </a:r>
            <a:r>
              <a:rPr lang="en-US" b="1" i="1" dirty="0" smtClean="0"/>
              <a:t> </a:t>
            </a:r>
            <a:endParaRPr lang="en-US" b="1" i="1"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709809566"/>
              </p:ext>
            </p:extLst>
          </p:nvPr>
        </p:nvGraphicFramePr>
        <p:xfrm>
          <a:off x="685800" y="1600200"/>
          <a:ext cx="7772400" cy="4211320"/>
        </p:xfrm>
        <a:graphic>
          <a:graphicData uri="http://schemas.openxmlformats.org/drawingml/2006/table">
            <a:tbl>
              <a:tblPr firstRow="1" bandRow="1">
                <a:tableStyleId>{72833802-FEF1-4C79-8D5D-14CF1EAF98D9}</a:tableStyleId>
              </a:tblPr>
              <a:tblGrid>
                <a:gridCol w="2895600"/>
                <a:gridCol w="4876800"/>
              </a:tblGrid>
              <a:tr h="370840">
                <a:tc>
                  <a:txBody>
                    <a:bodyPr/>
                    <a:lstStyle/>
                    <a:p>
                      <a:pPr algn="ctr"/>
                      <a:r>
                        <a:rPr lang="en-US" dirty="0" smtClean="0"/>
                        <a:t>Buoyancy</a:t>
                      </a:r>
                      <a:endParaRPr lang="en-US" dirty="0"/>
                    </a:p>
                  </a:txBody>
                  <a:tcPr/>
                </a:tc>
                <a:tc>
                  <a:txBody>
                    <a:bodyPr/>
                    <a:lstStyle/>
                    <a:p>
                      <a:pPr algn="ctr"/>
                      <a:r>
                        <a:rPr lang="en-US" dirty="0" smtClean="0"/>
                        <a:t>Pedagogical</a:t>
                      </a:r>
                      <a:r>
                        <a:rPr lang="en-US" baseline="0" dirty="0" smtClean="0"/>
                        <a:t> Practice – Sinking Objects</a:t>
                      </a:r>
                      <a:endParaRPr lang="en-US" dirty="0"/>
                    </a:p>
                  </a:txBody>
                  <a:tcPr/>
                </a:tc>
              </a:tr>
              <a:tr h="370840">
                <a:tc>
                  <a:txBody>
                    <a:bodyPr/>
                    <a:lstStyle/>
                    <a:p>
                      <a:pPr algn="ctr"/>
                      <a:r>
                        <a:rPr lang="en-US" dirty="0" smtClean="0">
                          <a:solidFill>
                            <a:srgbClr val="FFFFFF"/>
                          </a:solidFill>
                        </a:rPr>
                        <a:t>Discovery</a:t>
                      </a:r>
                      <a:r>
                        <a:rPr lang="en-US" baseline="0" dirty="0" smtClean="0">
                          <a:solidFill>
                            <a:srgbClr val="FFFFFF"/>
                          </a:solidFill>
                        </a:rPr>
                        <a:t> </a:t>
                      </a:r>
                    </a:p>
                    <a:p>
                      <a:pPr algn="ctr"/>
                      <a:r>
                        <a:rPr lang="en-US" baseline="0" dirty="0" smtClean="0">
                          <a:solidFill>
                            <a:srgbClr val="FFFFFF"/>
                          </a:solidFill>
                        </a:rPr>
                        <a:t>Learning</a:t>
                      </a:r>
                      <a:endParaRPr lang="en-US" dirty="0">
                        <a:solidFill>
                          <a:srgbClr val="FFFFFF"/>
                        </a:solidFill>
                      </a:endParaRPr>
                    </a:p>
                  </a:txBody>
                  <a:tcPr>
                    <a:solidFill>
                      <a:srgbClr val="FF00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effectLst/>
                        </a:rPr>
                        <a:t>Students experience floating and sinking as well</a:t>
                      </a:r>
                      <a:r>
                        <a:rPr lang="en-US" sz="1800" kern="1200" baseline="0" dirty="0" smtClean="0">
                          <a:effectLst/>
                        </a:rPr>
                        <a:t> as </a:t>
                      </a:r>
                      <a:r>
                        <a:rPr lang="en-US" sz="1800" kern="1200" dirty="0" smtClean="0">
                          <a:effectLst/>
                        </a:rPr>
                        <a:t>buoyant force.</a:t>
                      </a:r>
                      <a:endParaRPr lang="en-US" dirty="0" smtClean="0"/>
                    </a:p>
                  </a:txBody>
                  <a:tcPr/>
                </a:tc>
              </a:tr>
              <a:tr h="370840">
                <a:tc>
                  <a:txBody>
                    <a:bodyPr/>
                    <a:lstStyle/>
                    <a:p>
                      <a:pPr algn="ctr"/>
                      <a:r>
                        <a:rPr lang="en-US" dirty="0" smtClean="0">
                          <a:solidFill>
                            <a:srgbClr val="FFFFFF"/>
                          </a:solidFill>
                        </a:rPr>
                        <a:t>Interactive </a:t>
                      </a:r>
                    </a:p>
                    <a:p>
                      <a:pPr algn="ctr"/>
                      <a:r>
                        <a:rPr lang="en-US" dirty="0" smtClean="0">
                          <a:solidFill>
                            <a:srgbClr val="FFFFFF"/>
                          </a:solidFill>
                        </a:rPr>
                        <a:t>Demonstrations</a:t>
                      </a:r>
                      <a:endParaRPr lang="en-US" dirty="0">
                        <a:solidFill>
                          <a:srgbClr val="FFFFFF"/>
                        </a:solidFill>
                      </a:endParaRPr>
                    </a:p>
                  </a:txBody>
                  <a:tcPr>
                    <a:solidFill>
                      <a:srgbClr val="FF66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effectLst/>
                        </a:rPr>
                        <a:t>Students</a:t>
                      </a:r>
                      <a:r>
                        <a:rPr lang="en-US" sz="1800" kern="1200" baseline="0" dirty="0" smtClean="0">
                          <a:effectLst/>
                        </a:rPr>
                        <a:t> develop a relationship between weight in air, in water, and the buoyant force.</a:t>
                      </a:r>
                      <a:endParaRPr lang="en-US" dirty="0" smtClean="0"/>
                    </a:p>
                  </a:txBody>
                  <a:tcPr/>
                </a:tc>
              </a:tr>
              <a:tr h="370840">
                <a:tc>
                  <a:txBody>
                    <a:bodyPr/>
                    <a:lstStyle/>
                    <a:p>
                      <a:pPr algn="ctr"/>
                      <a:r>
                        <a:rPr lang="en-US" sz="18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Inquiry </a:t>
                      </a:r>
                    </a:p>
                    <a:p>
                      <a:pPr algn="ctr"/>
                      <a:r>
                        <a:rPr lang="en-US" sz="18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Lessons</a:t>
                      </a:r>
                      <a:endParaRPr lang="en-US" sz="1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solidFill>
                      <a:srgbClr val="FFFF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effectLst/>
                        </a:rPr>
                        <a:t>Students identify factors that might influence buoyant</a:t>
                      </a:r>
                      <a:r>
                        <a:rPr lang="en-US" sz="1800" kern="1200" baseline="0" dirty="0" smtClean="0">
                          <a:effectLst/>
                        </a:rPr>
                        <a:t> force and conduct simple tests. </a:t>
                      </a:r>
                      <a:endParaRPr lang="en-US" dirty="0" smtClean="0"/>
                    </a:p>
                  </a:txBody>
                  <a:tcPr/>
                </a:tc>
              </a:tr>
              <a:tr h="370840">
                <a:tc>
                  <a:txBody>
                    <a:bodyPr/>
                    <a:lstStyle/>
                    <a:p>
                      <a:pPr algn="ctr"/>
                      <a:r>
                        <a:rPr lang="en-US" dirty="0" smtClean="0">
                          <a:solidFill>
                            <a:srgbClr val="FFFFFF"/>
                          </a:solidFill>
                        </a:rPr>
                        <a:t>Inquiry </a:t>
                      </a:r>
                    </a:p>
                    <a:p>
                      <a:pPr algn="ctr"/>
                      <a:r>
                        <a:rPr lang="en-US" dirty="0" smtClean="0">
                          <a:solidFill>
                            <a:srgbClr val="FFFFFF"/>
                          </a:solidFill>
                        </a:rPr>
                        <a:t>Labs</a:t>
                      </a:r>
                      <a:endParaRPr lang="en-US" dirty="0">
                        <a:solidFill>
                          <a:srgbClr val="FFFFFF"/>
                        </a:solidFill>
                      </a:endParaRPr>
                    </a:p>
                  </a:txBody>
                  <a:tcPr>
                    <a:solidFill>
                      <a:srgbClr val="0080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effectLst/>
                        </a:rPr>
                        <a:t>Students establish empirical law for volume of immersed object and density</a:t>
                      </a:r>
                      <a:r>
                        <a:rPr lang="en-US" sz="1800" kern="1200" baseline="0" dirty="0" smtClean="0">
                          <a:effectLst/>
                        </a:rPr>
                        <a:t> of liquid, </a:t>
                      </a:r>
                      <a:r>
                        <a:rPr lang="en-US" sz="1800" i="1" kern="1200" baseline="0" dirty="0" smtClean="0">
                          <a:effectLst/>
                        </a:rPr>
                        <a:t>F=</a:t>
                      </a:r>
                      <a:r>
                        <a:rPr lang="en-US" sz="1800" i="1" kern="1200" baseline="0" dirty="0" err="1" smtClean="0">
                          <a:effectLst/>
                          <a:latin typeface="Symbol" charset="2"/>
                          <a:cs typeface="Symbol" charset="2"/>
                        </a:rPr>
                        <a:t>r</a:t>
                      </a:r>
                      <a:r>
                        <a:rPr lang="en-US" sz="1800" i="1" kern="1200" baseline="0" dirty="0" err="1" smtClean="0">
                          <a:effectLst/>
                        </a:rPr>
                        <a:t>Vg</a:t>
                      </a:r>
                      <a:r>
                        <a:rPr lang="en-US" sz="1800" i="1" kern="1200" baseline="0" dirty="0" smtClean="0">
                          <a:effectLst/>
                        </a:rPr>
                        <a:t>.</a:t>
                      </a:r>
                      <a:r>
                        <a:rPr lang="en-US" sz="1800" i="1" kern="1200" dirty="0" smtClean="0">
                          <a:effectLst/>
                        </a:rPr>
                        <a:t> </a:t>
                      </a:r>
                      <a:endParaRPr lang="en-US" i="1" dirty="0" smtClean="0"/>
                    </a:p>
                  </a:txBody>
                  <a:tcPr/>
                </a:tc>
              </a:tr>
              <a:tr h="370840">
                <a:tc>
                  <a:txBody>
                    <a:bodyPr/>
                    <a:lstStyle/>
                    <a:p>
                      <a:pPr algn="ctr"/>
                      <a:r>
                        <a:rPr lang="en-US" dirty="0" smtClean="0">
                          <a:solidFill>
                            <a:srgbClr val="FFFFFF"/>
                          </a:solidFill>
                        </a:rPr>
                        <a:t>Real-world</a:t>
                      </a:r>
                      <a:r>
                        <a:rPr lang="en-US" baseline="0" dirty="0" smtClean="0">
                          <a:solidFill>
                            <a:srgbClr val="FFFFFF"/>
                          </a:solidFill>
                        </a:rPr>
                        <a:t> </a:t>
                      </a:r>
                    </a:p>
                    <a:p>
                      <a:pPr algn="ctr"/>
                      <a:r>
                        <a:rPr lang="en-US" dirty="0" smtClean="0">
                          <a:solidFill>
                            <a:srgbClr val="FFFFFF"/>
                          </a:solidFill>
                        </a:rPr>
                        <a:t>Applications</a:t>
                      </a:r>
                      <a:endParaRPr lang="en-US" dirty="0">
                        <a:solidFill>
                          <a:srgbClr val="FFFFFF"/>
                        </a:solidFill>
                      </a:endParaRPr>
                    </a:p>
                  </a:txBody>
                  <a:tcPr>
                    <a:solidFill>
                      <a:srgbClr val="0000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Students</a:t>
                      </a:r>
                      <a:r>
                        <a:rPr lang="en-US" baseline="0" dirty="0" smtClean="0"/>
                        <a:t> apply new knowledge to authentic situations.</a:t>
                      </a:r>
                      <a:endParaRPr lang="en-US" dirty="0" smtClean="0"/>
                    </a:p>
                  </a:txBody>
                  <a:tcPr/>
                </a:tc>
              </a:tr>
              <a:tr h="370840">
                <a:tc>
                  <a:txBody>
                    <a:bodyPr/>
                    <a:lstStyle/>
                    <a:p>
                      <a:pPr algn="ctr"/>
                      <a:r>
                        <a:rPr lang="en-US" dirty="0" smtClean="0">
                          <a:solidFill>
                            <a:srgbClr val="FFFFFF"/>
                          </a:solidFill>
                        </a:rPr>
                        <a:t>Hypothetical </a:t>
                      </a:r>
                    </a:p>
                    <a:p>
                      <a:pPr algn="ctr"/>
                      <a:r>
                        <a:rPr lang="en-US" dirty="0" smtClean="0">
                          <a:solidFill>
                            <a:srgbClr val="FFFFFF"/>
                          </a:solidFill>
                        </a:rPr>
                        <a:t>Explanations</a:t>
                      </a:r>
                      <a:endParaRPr lang="en-US" dirty="0">
                        <a:solidFill>
                          <a:srgbClr val="FFFFFF"/>
                        </a:solidFill>
                      </a:endParaRPr>
                    </a:p>
                  </a:txBody>
                  <a:tcPr>
                    <a:solidFill>
                      <a:srgbClr val="660066"/>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effectLst/>
                        </a:rPr>
                        <a:t>Students generate explanations for pressure at</a:t>
                      </a:r>
                      <a:r>
                        <a:rPr lang="en-US" sz="1800" kern="1200" baseline="0" dirty="0" smtClean="0">
                          <a:effectLst/>
                        </a:rPr>
                        <a:t> depth, </a:t>
                      </a:r>
                      <a:r>
                        <a:rPr lang="en-US" sz="1800" i="1" kern="1200" baseline="0" dirty="0" smtClean="0">
                          <a:effectLst/>
                        </a:rPr>
                        <a:t>P=</a:t>
                      </a:r>
                      <a:r>
                        <a:rPr lang="en-US" sz="1800" i="1" kern="1200" baseline="0" dirty="0" err="1" smtClean="0">
                          <a:effectLst/>
                          <a:latin typeface="Symbol" charset="2"/>
                          <a:cs typeface="Symbol" charset="2"/>
                        </a:rPr>
                        <a:t>r</a:t>
                      </a:r>
                      <a:r>
                        <a:rPr lang="en-US" sz="1800" i="1" kern="1200" baseline="0" dirty="0" err="1" smtClean="0">
                          <a:effectLst/>
                        </a:rPr>
                        <a:t>gh</a:t>
                      </a:r>
                      <a:r>
                        <a:rPr lang="en-US" sz="1800" i="1" kern="1200" baseline="0" dirty="0" smtClean="0">
                          <a:effectLst/>
                        </a:rPr>
                        <a:t>,</a:t>
                      </a:r>
                      <a:r>
                        <a:rPr lang="en-US" sz="1800" kern="1200" baseline="0" dirty="0" smtClean="0">
                          <a:effectLst/>
                        </a:rPr>
                        <a:t> and </a:t>
                      </a:r>
                      <a:r>
                        <a:rPr lang="en-US" sz="1800" i="1" kern="1200" dirty="0" smtClean="0">
                          <a:effectLst/>
                        </a:rPr>
                        <a:t>source</a:t>
                      </a:r>
                      <a:r>
                        <a:rPr lang="en-US" sz="1800" kern="1200" dirty="0" smtClean="0">
                          <a:effectLst/>
                        </a:rPr>
                        <a:t> of buoyant force.</a:t>
                      </a:r>
                      <a:endParaRPr lang="en-US" dirty="0" smtClean="0"/>
                    </a:p>
                  </a:txBody>
                  <a:tcPr/>
                </a:tc>
              </a:tr>
            </a:tbl>
          </a:graphicData>
        </a:graphic>
      </p:graphicFrame>
      <p:sp>
        <p:nvSpPr>
          <p:cNvPr id="4" name="Date Placeholder 3"/>
          <p:cNvSpPr>
            <a:spLocks noGrp="1"/>
          </p:cNvSpPr>
          <p:nvPr>
            <p:ph type="dt" sz="half" idx="10"/>
          </p:nvPr>
        </p:nvSpPr>
        <p:spPr/>
        <p:txBody>
          <a:bodyPr/>
          <a:lstStyle/>
          <a:p>
            <a:pPr>
              <a:defRPr/>
            </a:pPr>
            <a:fld id="{C869485C-C3A6-F144-BE4E-62343CFF3D70}" type="datetime9">
              <a:rPr lang="en-US" smtClean="0"/>
              <a:t>2/23/12 6:46 AM</a:t>
            </a:fld>
            <a:endParaRPr lang="en-US"/>
          </a:p>
        </p:txBody>
      </p:sp>
      <p:sp>
        <p:nvSpPr>
          <p:cNvPr id="5" name="Slide Number Placeholder 4"/>
          <p:cNvSpPr>
            <a:spLocks noGrp="1"/>
          </p:cNvSpPr>
          <p:nvPr>
            <p:ph type="sldNum" sz="quarter" idx="11"/>
          </p:nvPr>
        </p:nvSpPr>
        <p:spPr/>
        <p:txBody>
          <a:bodyPr/>
          <a:lstStyle/>
          <a:p>
            <a:fld id="{B466D7AE-9DD0-0047-8710-40FE432F772C}" type="slidenum">
              <a:rPr lang="en-US" smtClean="0"/>
              <a:pPr/>
              <a:t>15</a:t>
            </a:fld>
            <a:endParaRPr lang="en-US"/>
          </a:p>
        </p:txBody>
      </p:sp>
    </p:spTree>
    <p:extLst>
      <p:ext uri="{BB962C8B-B14F-4D97-AF65-F5344CB8AC3E}">
        <p14:creationId xmlns:p14="http://schemas.microsoft.com/office/powerpoint/2010/main" val="25049864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Levels of Inquiry Model Application</a:t>
            </a:r>
            <a:endParaRPr lang="en-US" b="1" dirty="0"/>
          </a:p>
        </p:txBody>
      </p:sp>
      <p:sp>
        <p:nvSpPr>
          <p:cNvPr id="3" name="Content Placeholder 2"/>
          <p:cNvSpPr>
            <a:spLocks noGrp="1"/>
          </p:cNvSpPr>
          <p:nvPr>
            <p:ph idx="1"/>
          </p:nvPr>
        </p:nvSpPr>
        <p:spPr/>
        <p:txBody>
          <a:bodyPr/>
          <a:lstStyle/>
          <a:p>
            <a:endParaRPr lang="en-US" dirty="0" smtClean="0"/>
          </a:p>
          <a:p>
            <a:endParaRPr lang="en-US" sz="1800" dirty="0" smtClean="0"/>
          </a:p>
          <a:p>
            <a:r>
              <a:rPr lang="en-US" dirty="0" smtClean="0"/>
              <a:t>Curriculum Planning</a:t>
            </a:r>
          </a:p>
          <a:p>
            <a:pPr algn="l"/>
            <a:r>
              <a:rPr lang="en-US" b="0" dirty="0" smtClean="0"/>
              <a:t>Teach the subject matter that you can best teach using inquiry-oriented approaches.</a:t>
            </a:r>
          </a:p>
          <a:p>
            <a:endParaRPr lang="en-US" sz="1800" dirty="0" smtClean="0"/>
          </a:p>
          <a:p>
            <a:r>
              <a:rPr lang="en-US" dirty="0" smtClean="0"/>
              <a:t>Instructional Development</a:t>
            </a:r>
          </a:p>
          <a:p>
            <a:pPr algn="l"/>
            <a:r>
              <a:rPr lang="en-US" b="0" dirty="0" smtClean="0"/>
              <a:t>Prepare learning sequences that incorporate all levels of inquiry to the greatest extent possible.</a:t>
            </a:r>
            <a:endParaRPr lang="en-US" b="0" dirty="0"/>
          </a:p>
        </p:txBody>
      </p:sp>
      <p:sp>
        <p:nvSpPr>
          <p:cNvPr id="4" name="Date Placeholder 3"/>
          <p:cNvSpPr>
            <a:spLocks noGrp="1"/>
          </p:cNvSpPr>
          <p:nvPr>
            <p:ph type="dt" sz="half" idx="10"/>
          </p:nvPr>
        </p:nvSpPr>
        <p:spPr/>
        <p:txBody>
          <a:bodyPr/>
          <a:lstStyle/>
          <a:p>
            <a:pPr>
              <a:defRPr/>
            </a:pPr>
            <a:fld id="{E61ACA13-67FC-D94E-B434-CE4DC22611F9}" type="datetime9">
              <a:rPr lang="en-US" smtClean="0"/>
              <a:t>2/23/12 6:46 AM</a:t>
            </a:fld>
            <a:endParaRPr lang="en-US"/>
          </a:p>
        </p:txBody>
      </p:sp>
      <p:sp>
        <p:nvSpPr>
          <p:cNvPr id="5" name="Slide Number Placeholder 4"/>
          <p:cNvSpPr>
            <a:spLocks noGrp="1"/>
          </p:cNvSpPr>
          <p:nvPr>
            <p:ph type="sldNum" sz="quarter" idx="11"/>
          </p:nvPr>
        </p:nvSpPr>
        <p:spPr/>
        <p:txBody>
          <a:bodyPr/>
          <a:lstStyle/>
          <a:p>
            <a:fld id="{B466D7AE-9DD0-0047-8710-40FE432F772C}" type="slidenum">
              <a:rPr lang="en-US" smtClean="0"/>
              <a:pPr/>
              <a:t>16</a:t>
            </a:fld>
            <a:endParaRPr lang="en-US"/>
          </a:p>
        </p:txBody>
      </p:sp>
      <p:graphicFrame>
        <p:nvGraphicFramePr>
          <p:cNvPr id="6" name="Content Placeholder 7"/>
          <p:cNvGraphicFramePr>
            <a:graphicFrameLocks/>
          </p:cNvGraphicFramePr>
          <p:nvPr>
            <p:extLst>
              <p:ext uri="{D42A27DB-BD31-4B8C-83A1-F6EECF244321}">
                <p14:modId xmlns:p14="http://schemas.microsoft.com/office/powerpoint/2010/main" val="2415394681"/>
              </p:ext>
            </p:extLst>
          </p:nvPr>
        </p:nvGraphicFramePr>
        <p:xfrm>
          <a:off x="685800" y="1600200"/>
          <a:ext cx="7772400" cy="457200"/>
        </p:xfrm>
        <a:graphic>
          <a:graphicData uri="http://schemas.openxmlformats.org/drawingml/2006/table">
            <a:tbl>
              <a:tblPr firstRow="1" bandRow="1">
                <a:tableStyleId>{5C22544A-7EE6-4342-B048-85BDC9FD1C3A}</a:tableStyleId>
              </a:tblPr>
              <a:tblGrid>
                <a:gridCol w="1143000"/>
                <a:gridCol w="1524000"/>
                <a:gridCol w="1219200"/>
                <a:gridCol w="1295400"/>
                <a:gridCol w="1295400"/>
                <a:gridCol w="1295400"/>
              </a:tblGrid>
              <a:tr h="370840">
                <a:tc>
                  <a:txBody>
                    <a:bodyPr/>
                    <a:lstStyle/>
                    <a:p>
                      <a:pPr algn="ctr"/>
                      <a:r>
                        <a:rPr lang="en-US" sz="1200" dirty="0" smtClean="0"/>
                        <a:t>Discovery Learning</a:t>
                      </a:r>
                      <a:endParaRPr lang="en-US" sz="1200" dirty="0"/>
                    </a:p>
                  </a:txBody>
                  <a:tcPr>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0000"/>
                    </a:solidFill>
                  </a:tcPr>
                </a:tc>
                <a:tc>
                  <a:txBody>
                    <a:bodyPr/>
                    <a:lstStyle/>
                    <a:p>
                      <a:pPr algn="ctr"/>
                      <a:r>
                        <a:rPr lang="en-US" sz="1200" dirty="0" smtClean="0"/>
                        <a:t>Interactive Demonstrations</a:t>
                      </a:r>
                      <a:endParaRPr lang="en-US" sz="1200" dirty="0"/>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6600"/>
                    </a:solidFill>
                  </a:tcPr>
                </a:tc>
                <a:tc>
                  <a:txBody>
                    <a:bodyPr/>
                    <a:lstStyle/>
                    <a:p>
                      <a:pPr algn="ctr"/>
                      <a:r>
                        <a:rPr lang="en-US" sz="12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Inquiry </a:t>
                      </a:r>
                    </a:p>
                    <a:p>
                      <a:pPr algn="ctr"/>
                      <a:r>
                        <a:rPr lang="en-US" sz="12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Lessons</a:t>
                      </a:r>
                      <a:endParaRPr lang="en-US" sz="12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00"/>
                    </a:solidFill>
                  </a:tcPr>
                </a:tc>
                <a:tc>
                  <a:txBody>
                    <a:bodyPr/>
                    <a:lstStyle/>
                    <a:p>
                      <a:pPr algn="ctr"/>
                      <a:r>
                        <a:rPr lang="en-US" sz="1200" dirty="0" smtClean="0"/>
                        <a:t>Inquiry</a:t>
                      </a:r>
                    </a:p>
                    <a:p>
                      <a:pPr algn="ctr"/>
                      <a:r>
                        <a:rPr lang="en-US" sz="1200" baseline="0" dirty="0" smtClean="0"/>
                        <a:t> Labs</a:t>
                      </a:r>
                      <a:endParaRPr lang="en-US" sz="1200" dirty="0"/>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8000"/>
                    </a:solidFill>
                  </a:tcPr>
                </a:tc>
                <a:tc>
                  <a:txBody>
                    <a:bodyPr/>
                    <a:lstStyle/>
                    <a:p>
                      <a:pPr algn="ctr"/>
                      <a:r>
                        <a:rPr lang="en-US" sz="1200" dirty="0" smtClean="0"/>
                        <a:t>Real-world</a:t>
                      </a:r>
                    </a:p>
                    <a:p>
                      <a:pPr algn="ctr"/>
                      <a:r>
                        <a:rPr lang="en-US" sz="1200" baseline="0" dirty="0" smtClean="0"/>
                        <a:t>Applications</a:t>
                      </a:r>
                      <a:endParaRPr lang="en-US" sz="1200" dirty="0"/>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c>
                  <a:txBody>
                    <a:bodyPr/>
                    <a:lstStyle/>
                    <a:p>
                      <a:pPr algn="ctr"/>
                      <a:r>
                        <a:rPr lang="en-US" sz="1200" dirty="0" smtClean="0"/>
                        <a:t>Hypothetical Explanations</a:t>
                      </a:r>
                      <a:endParaRPr lang="en-US" sz="1200" dirty="0"/>
                    </a:p>
                  </a:txBody>
                  <a:tcPr>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660066"/>
                    </a:solidFill>
                  </a:tcPr>
                </a:tc>
              </a:tr>
            </a:tbl>
          </a:graphicData>
        </a:graphic>
      </p:graphicFrame>
    </p:spTree>
    <p:extLst>
      <p:ext uri="{BB962C8B-B14F-4D97-AF65-F5344CB8AC3E}">
        <p14:creationId xmlns:p14="http://schemas.microsoft.com/office/powerpoint/2010/main" val="20801730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884238"/>
          </a:xfrm>
        </p:spPr>
        <p:txBody>
          <a:bodyPr/>
          <a:lstStyle/>
          <a:p>
            <a:r>
              <a:rPr lang="en-US" dirty="0" smtClean="0"/>
              <a:t>Science teaching: Historical background</a:t>
            </a:r>
            <a:endParaRPr lang="en-US" dirty="0"/>
          </a:p>
        </p:txBody>
      </p:sp>
      <p:sp>
        <p:nvSpPr>
          <p:cNvPr id="7" name="Text Placeholder 6"/>
          <p:cNvSpPr>
            <a:spLocks noGrp="1"/>
          </p:cNvSpPr>
          <p:nvPr>
            <p:ph type="body" idx="1"/>
          </p:nvPr>
        </p:nvSpPr>
        <p:spPr>
          <a:xfrm>
            <a:off x="457200" y="1535113"/>
            <a:ext cx="8229600" cy="522288"/>
          </a:xfrm>
        </p:spPr>
        <p:txBody>
          <a:bodyPr/>
          <a:lstStyle/>
          <a:p>
            <a:r>
              <a:rPr lang="en-US" sz="2000" dirty="0" smtClean="0"/>
              <a:t>There have been many influential philosophers </a:t>
            </a:r>
            <a:r>
              <a:rPr lang="en-US" sz="2000" dirty="0"/>
              <a:t>of </a:t>
            </a:r>
            <a:r>
              <a:rPr lang="en-US" sz="2000" dirty="0" smtClean="0"/>
              <a:t>education</a:t>
            </a:r>
            <a:endParaRPr lang="en-US" sz="2000" dirty="0"/>
          </a:p>
        </p:txBody>
      </p:sp>
      <p:sp>
        <p:nvSpPr>
          <p:cNvPr id="3" name="Content Placeholder 2"/>
          <p:cNvSpPr>
            <a:spLocks noGrp="1"/>
          </p:cNvSpPr>
          <p:nvPr>
            <p:ph sz="half" idx="2"/>
          </p:nvPr>
        </p:nvSpPr>
        <p:spPr>
          <a:xfrm>
            <a:off x="457200" y="2286000"/>
            <a:ext cx="4040188" cy="2133600"/>
          </a:xfrm>
        </p:spPr>
        <p:txBody>
          <a:bodyPr/>
          <a:lstStyle/>
          <a:p>
            <a:pPr marL="0" indent="0" algn="l">
              <a:buNone/>
            </a:pPr>
            <a:r>
              <a:rPr lang="en-US" sz="1800" b="0" dirty="0" smtClean="0">
                <a:solidFill>
                  <a:srgbClr val="000000"/>
                </a:solidFill>
              </a:rPr>
              <a:t>Experiential Learning (J. Dewey)</a:t>
            </a:r>
          </a:p>
          <a:p>
            <a:pPr marL="0" indent="0" algn="l">
              <a:buNone/>
            </a:pPr>
            <a:r>
              <a:rPr lang="en-US" sz="1800" b="0" dirty="0" smtClean="0">
                <a:solidFill>
                  <a:srgbClr val="000000"/>
                </a:solidFill>
              </a:rPr>
              <a:t>Cognitive </a:t>
            </a:r>
            <a:r>
              <a:rPr lang="en-US" sz="1800" b="0" dirty="0">
                <a:solidFill>
                  <a:srgbClr val="000000"/>
                </a:solidFill>
              </a:rPr>
              <a:t>Load Theory (J. </a:t>
            </a:r>
            <a:r>
              <a:rPr lang="en-US" sz="1800" b="0" dirty="0" err="1">
                <a:solidFill>
                  <a:srgbClr val="000000"/>
                </a:solidFill>
              </a:rPr>
              <a:t>Sweller</a:t>
            </a:r>
            <a:r>
              <a:rPr lang="en-US" sz="1800" b="0" dirty="0" smtClean="0">
                <a:solidFill>
                  <a:srgbClr val="000000"/>
                </a:solidFill>
              </a:rPr>
              <a:t>)</a:t>
            </a:r>
          </a:p>
          <a:p>
            <a:pPr marL="0" indent="0" algn="l">
              <a:buNone/>
            </a:pPr>
            <a:r>
              <a:rPr lang="en-US" sz="1800" b="0" dirty="0" smtClean="0">
                <a:solidFill>
                  <a:srgbClr val="000000"/>
                </a:solidFill>
              </a:rPr>
              <a:t>Conditions of Learning (R. Gagne)</a:t>
            </a:r>
          </a:p>
          <a:p>
            <a:pPr marL="0" indent="0" algn="l">
              <a:buNone/>
            </a:pPr>
            <a:r>
              <a:rPr lang="en-US" sz="1800" b="0" dirty="0" smtClean="0">
                <a:solidFill>
                  <a:srgbClr val="000000"/>
                </a:solidFill>
              </a:rPr>
              <a:t>Connectionism </a:t>
            </a:r>
            <a:r>
              <a:rPr lang="en-US" sz="1800" b="0" dirty="0">
                <a:solidFill>
                  <a:srgbClr val="000000"/>
                </a:solidFill>
              </a:rPr>
              <a:t>(E. Thorndike)</a:t>
            </a:r>
          </a:p>
          <a:p>
            <a:pPr marL="0" indent="0" algn="l">
              <a:buNone/>
            </a:pPr>
            <a:r>
              <a:rPr lang="en-US" sz="1800" b="0" dirty="0" smtClean="0"/>
              <a:t>Constructivist </a:t>
            </a:r>
            <a:r>
              <a:rPr lang="en-US" sz="1800" b="0" dirty="0"/>
              <a:t>Theory (J. Bruner</a:t>
            </a:r>
            <a:r>
              <a:rPr lang="en-US" sz="1800" b="0" dirty="0" smtClean="0"/>
              <a:t>)</a:t>
            </a:r>
          </a:p>
          <a:p>
            <a:pPr marL="0" indent="0" algn="l">
              <a:buNone/>
            </a:pPr>
            <a:r>
              <a:rPr lang="en-US" sz="1800" b="0" dirty="0"/>
              <a:t>Experiential Learning (C. Rogers)</a:t>
            </a:r>
          </a:p>
          <a:p>
            <a:pPr marL="0" indent="0" algn="l">
              <a:buNone/>
            </a:pPr>
            <a:r>
              <a:rPr lang="en-US" sz="1800" b="0" dirty="0"/>
              <a:t>Genetic Epistemology (J. Piaget</a:t>
            </a:r>
            <a:r>
              <a:rPr lang="en-US" sz="1800" b="0" dirty="0" smtClean="0"/>
              <a:t>)</a:t>
            </a:r>
          </a:p>
          <a:p>
            <a:endParaRPr lang="en-US" sz="2400" dirty="0" smtClean="0">
              <a:solidFill>
                <a:srgbClr val="000000"/>
              </a:solidFill>
            </a:endParaRPr>
          </a:p>
          <a:p>
            <a:pPr marL="400050" lvl="1" indent="0">
              <a:buNone/>
            </a:pPr>
            <a:endParaRPr lang="en-US" dirty="0">
              <a:solidFill>
                <a:srgbClr val="000000"/>
              </a:solidFill>
            </a:endParaRPr>
          </a:p>
        </p:txBody>
      </p:sp>
      <p:sp>
        <p:nvSpPr>
          <p:cNvPr id="6" name="Content Placeholder 5"/>
          <p:cNvSpPr>
            <a:spLocks noGrp="1"/>
          </p:cNvSpPr>
          <p:nvPr>
            <p:ph sz="quarter" idx="4"/>
          </p:nvPr>
        </p:nvSpPr>
        <p:spPr>
          <a:xfrm>
            <a:off x="4419601" y="2286000"/>
            <a:ext cx="4572000" cy="2057400"/>
          </a:xfrm>
        </p:spPr>
        <p:txBody>
          <a:bodyPr/>
          <a:lstStyle/>
          <a:p>
            <a:pPr marL="0" indent="0" algn="l">
              <a:buNone/>
            </a:pPr>
            <a:r>
              <a:rPr lang="en-US" sz="1800" b="0" dirty="0"/>
              <a:t>Levels of Processing (</a:t>
            </a:r>
            <a:r>
              <a:rPr lang="en-US" sz="1800" b="0" dirty="0" err="1"/>
              <a:t>Craik</a:t>
            </a:r>
            <a:r>
              <a:rPr lang="en-US" sz="1800" b="0" dirty="0"/>
              <a:t> &amp; Lockhart)</a:t>
            </a:r>
          </a:p>
          <a:p>
            <a:pPr marL="0" indent="0" algn="l">
              <a:buNone/>
            </a:pPr>
            <a:r>
              <a:rPr lang="en-US" sz="1800" b="0" dirty="0"/>
              <a:t>Multiple Intelligences (H. Gardner)</a:t>
            </a:r>
          </a:p>
          <a:p>
            <a:pPr marL="0" indent="0" algn="l">
              <a:buNone/>
            </a:pPr>
            <a:r>
              <a:rPr lang="en-US" sz="1800" b="0" dirty="0"/>
              <a:t>Situated Learning (J. Lave)</a:t>
            </a:r>
          </a:p>
          <a:p>
            <a:pPr marL="0" indent="0" algn="l">
              <a:buNone/>
            </a:pPr>
            <a:r>
              <a:rPr lang="en-US" sz="1800" b="0" dirty="0"/>
              <a:t>Social Development (L. </a:t>
            </a:r>
            <a:r>
              <a:rPr lang="en-US" sz="1800" b="0" dirty="0" err="1"/>
              <a:t>Vygotsky</a:t>
            </a:r>
            <a:r>
              <a:rPr lang="en-US" sz="1800" b="0" dirty="0"/>
              <a:t>)</a:t>
            </a:r>
          </a:p>
          <a:p>
            <a:pPr marL="0" indent="0" algn="l">
              <a:buNone/>
            </a:pPr>
            <a:r>
              <a:rPr lang="en-US" sz="1800" b="0" dirty="0"/>
              <a:t>Social Learning Theory (A. Bandura)</a:t>
            </a:r>
          </a:p>
          <a:p>
            <a:pPr marL="0" indent="0" algn="l">
              <a:buNone/>
            </a:pPr>
            <a:r>
              <a:rPr lang="en-US" sz="1800" b="0" dirty="0" err="1"/>
              <a:t>Subsumption</a:t>
            </a:r>
            <a:r>
              <a:rPr lang="en-US" sz="1800" b="0" dirty="0"/>
              <a:t> Theory (D. </a:t>
            </a:r>
            <a:r>
              <a:rPr lang="en-US" sz="1800" b="0" dirty="0" err="1" smtClean="0"/>
              <a:t>Ausubel</a:t>
            </a:r>
            <a:r>
              <a:rPr lang="en-US" sz="1800" b="0" dirty="0" smtClean="0"/>
              <a:t>)</a:t>
            </a:r>
          </a:p>
          <a:p>
            <a:pPr marL="0" indent="0" algn="l">
              <a:buNone/>
            </a:pPr>
            <a:r>
              <a:rPr lang="en-US" sz="1800" b="0" dirty="0"/>
              <a:t>Information Processing Theory (G. Miller)</a:t>
            </a:r>
            <a:endParaRPr lang="en-US" sz="1800" b="0" dirty="0" smtClean="0"/>
          </a:p>
        </p:txBody>
      </p:sp>
      <p:sp>
        <p:nvSpPr>
          <p:cNvPr id="4" name="Date Placeholder 3"/>
          <p:cNvSpPr>
            <a:spLocks noGrp="1"/>
          </p:cNvSpPr>
          <p:nvPr>
            <p:ph type="dt" sz="half" idx="10"/>
          </p:nvPr>
        </p:nvSpPr>
        <p:spPr/>
        <p:txBody>
          <a:bodyPr/>
          <a:lstStyle/>
          <a:p>
            <a:pPr>
              <a:defRPr/>
            </a:pPr>
            <a:fld id="{E61ACA13-67FC-D94E-B434-CE4DC22611F9}" type="datetime9">
              <a:rPr lang="en-US" smtClean="0"/>
              <a:t>2/23/12 6:46 AM</a:t>
            </a:fld>
            <a:endParaRPr lang="en-US"/>
          </a:p>
        </p:txBody>
      </p:sp>
      <p:sp>
        <p:nvSpPr>
          <p:cNvPr id="5" name="Slide Number Placeholder 4"/>
          <p:cNvSpPr>
            <a:spLocks noGrp="1"/>
          </p:cNvSpPr>
          <p:nvPr>
            <p:ph type="sldNum" sz="quarter" idx="11"/>
          </p:nvPr>
        </p:nvSpPr>
        <p:spPr/>
        <p:txBody>
          <a:bodyPr/>
          <a:lstStyle/>
          <a:p>
            <a:fld id="{B466D7AE-9DD0-0047-8710-40FE432F772C}" type="slidenum">
              <a:rPr lang="en-US" smtClean="0"/>
              <a:pPr/>
              <a:t>1</a:t>
            </a:fld>
            <a:endParaRPr lang="en-US"/>
          </a:p>
        </p:txBody>
      </p:sp>
      <p:sp>
        <p:nvSpPr>
          <p:cNvPr id="9" name="TextBox 8"/>
          <p:cNvSpPr txBox="1"/>
          <p:nvPr/>
        </p:nvSpPr>
        <p:spPr>
          <a:xfrm>
            <a:off x="609600" y="4876800"/>
            <a:ext cx="8077200" cy="707886"/>
          </a:xfrm>
          <a:prstGeom prst="rect">
            <a:avLst/>
          </a:prstGeom>
          <a:noFill/>
        </p:spPr>
        <p:txBody>
          <a:bodyPr wrap="square" rtlCol="0">
            <a:spAutoFit/>
          </a:bodyPr>
          <a:lstStyle/>
          <a:p>
            <a:pPr algn="ctr"/>
            <a:r>
              <a:rPr lang="en-US" sz="2000" b="1" dirty="0" smtClean="0">
                <a:latin typeface="+mj-lt"/>
              </a:rPr>
              <a:t>but none has dealt effectively with teaching </a:t>
            </a:r>
            <a:br>
              <a:rPr lang="en-US" sz="2000" b="1" dirty="0" smtClean="0">
                <a:latin typeface="+mj-lt"/>
              </a:rPr>
            </a:br>
            <a:r>
              <a:rPr lang="en-US" sz="2000" b="1" dirty="0" smtClean="0">
                <a:latin typeface="+mj-lt"/>
              </a:rPr>
              <a:t>science using inquiry-oriented approaches.</a:t>
            </a:r>
            <a:endParaRPr lang="en-US" sz="2000" b="1" dirty="0">
              <a:latin typeface="+mj-lt"/>
            </a:endParaRPr>
          </a:p>
        </p:txBody>
      </p:sp>
    </p:spTree>
    <p:extLst>
      <p:ext uri="{BB962C8B-B14F-4D97-AF65-F5344CB8AC3E}">
        <p14:creationId xmlns:p14="http://schemas.microsoft.com/office/powerpoint/2010/main" val="156910054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884238"/>
          </a:xfrm>
        </p:spPr>
        <p:txBody>
          <a:bodyPr/>
          <a:lstStyle/>
          <a:p>
            <a:r>
              <a:rPr lang="en-US" dirty="0" smtClean="0"/>
              <a:t>Attempts to help: Definitions of inquiry</a:t>
            </a:r>
            <a:endParaRPr lang="en-US" dirty="0"/>
          </a:p>
        </p:txBody>
      </p:sp>
      <p:sp>
        <p:nvSpPr>
          <p:cNvPr id="3" name="Text Placeholder 2"/>
          <p:cNvSpPr>
            <a:spLocks noGrp="1"/>
          </p:cNvSpPr>
          <p:nvPr>
            <p:ph type="body" idx="1"/>
          </p:nvPr>
        </p:nvSpPr>
        <p:spPr/>
        <p:txBody>
          <a:bodyPr/>
          <a:lstStyle/>
          <a:p>
            <a:r>
              <a:rPr lang="en-US" sz="2000" dirty="0" smtClean="0"/>
              <a:t>National Science Education Standards – NRC</a:t>
            </a:r>
            <a:endParaRPr lang="en-US" sz="2000" dirty="0"/>
          </a:p>
        </p:txBody>
      </p:sp>
      <p:sp>
        <p:nvSpPr>
          <p:cNvPr id="4" name="Content Placeholder 3"/>
          <p:cNvSpPr>
            <a:spLocks noGrp="1"/>
          </p:cNvSpPr>
          <p:nvPr>
            <p:ph sz="half" idx="2"/>
          </p:nvPr>
        </p:nvSpPr>
        <p:spPr/>
        <p:txBody>
          <a:bodyPr/>
          <a:lstStyle/>
          <a:p>
            <a:pPr marL="0" indent="0" algn="l">
              <a:buNone/>
            </a:pPr>
            <a:r>
              <a:rPr lang="en-US" sz="2000" b="0" dirty="0"/>
              <a:t>“Scientific inquiry refers to the diverse ways in which scientists study the natural world and propose explanations based on the evidence derived from their work. Inquiry also refers to the activities of students in which they develop knowledge and understanding of scientific ideas, as well as an understanding of how scientists study the natural </a:t>
            </a:r>
            <a:r>
              <a:rPr lang="en-US" sz="2000" b="0" dirty="0" smtClean="0"/>
              <a:t>world.” </a:t>
            </a:r>
            <a:endParaRPr lang="en-US" sz="2000" b="0" dirty="0"/>
          </a:p>
          <a:p>
            <a:pPr marL="0" indent="0" algn="l">
              <a:buNone/>
            </a:pPr>
            <a:endParaRPr lang="en-US" sz="2000" dirty="0"/>
          </a:p>
        </p:txBody>
      </p:sp>
      <p:sp>
        <p:nvSpPr>
          <p:cNvPr id="5" name="Text Placeholder 4"/>
          <p:cNvSpPr>
            <a:spLocks noGrp="1"/>
          </p:cNvSpPr>
          <p:nvPr>
            <p:ph type="body" sz="quarter" idx="3"/>
          </p:nvPr>
        </p:nvSpPr>
        <p:spPr/>
        <p:txBody>
          <a:bodyPr/>
          <a:lstStyle/>
          <a:p>
            <a:r>
              <a:rPr lang="en-US" sz="2000" dirty="0" smtClean="0"/>
              <a:t>National Science Teachers Association - NSTA</a:t>
            </a:r>
            <a:endParaRPr lang="en-US" sz="2000" dirty="0"/>
          </a:p>
        </p:txBody>
      </p:sp>
      <p:sp>
        <p:nvSpPr>
          <p:cNvPr id="6" name="Content Placeholder 5"/>
          <p:cNvSpPr>
            <a:spLocks noGrp="1"/>
          </p:cNvSpPr>
          <p:nvPr>
            <p:ph sz="quarter" idx="4"/>
          </p:nvPr>
        </p:nvSpPr>
        <p:spPr/>
        <p:txBody>
          <a:bodyPr/>
          <a:lstStyle/>
          <a:p>
            <a:pPr marL="0" indent="0" algn="l">
              <a:buNone/>
            </a:pPr>
            <a:r>
              <a:rPr lang="en-US" sz="2000" b="0" dirty="0" smtClean="0"/>
              <a:t>“Scientific </a:t>
            </a:r>
            <a:r>
              <a:rPr lang="en-US" sz="2000" b="0" dirty="0"/>
              <a:t>inquiry is a powerful way of understanding science content. Students learn how to ask questions and use evidence to answer them. In the process of learning the strategies of scientific inquiry, students learn to conduct an investigation and collect evidence from a variety of sources, develop an explanation from the data, and communicate and defend their </a:t>
            </a:r>
            <a:r>
              <a:rPr lang="en-US" sz="2000" b="0" dirty="0" smtClean="0"/>
              <a:t>conclusions.” </a:t>
            </a:r>
            <a:endParaRPr lang="en-US" sz="2000" b="0" dirty="0"/>
          </a:p>
          <a:p>
            <a:pPr marL="0" indent="0">
              <a:buNone/>
            </a:pPr>
            <a:endParaRPr lang="en-US" b="0" dirty="0" smtClean="0"/>
          </a:p>
        </p:txBody>
      </p:sp>
      <p:sp>
        <p:nvSpPr>
          <p:cNvPr id="7" name="Date Placeholder 6"/>
          <p:cNvSpPr>
            <a:spLocks noGrp="1"/>
          </p:cNvSpPr>
          <p:nvPr>
            <p:ph type="dt" sz="half" idx="10"/>
          </p:nvPr>
        </p:nvSpPr>
        <p:spPr/>
        <p:txBody>
          <a:bodyPr/>
          <a:lstStyle/>
          <a:p>
            <a:pPr>
              <a:defRPr/>
            </a:pPr>
            <a:fld id="{2E554932-06C0-B24F-A73D-6AB021F7C123}" type="datetime9">
              <a:rPr lang="en-US" smtClean="0"/>
              <a:t>2/23/12 6:46 AM</a:t>
            </a:fld>
            <a:endParaRPr lang="en-US"/>
          </a:p>
        </p:txBody>
      </p:sp>
      <p:sp>
        <p:nvSpPr>
          <p:cNvPr id="8" name="Slide Number Placeholder 7"/>
          <p:cNvSpPr>
            <a:spLocks noGrp="1"/>
          </p:cNvSpPr>
          <p:nvPr>
            <p:ph type="sldNum" sz="quarter" idx="11"/>
          </p:nvPr>
        </p:nvSpPr>
        <p:spPr/>
        <p:txBody>
          <a:bodyPr/>
          <a:lstStyle/>
          <a:p>
            <a:fld id="{934DBA02-8D7B-5441-9CD8-1E8A5F0C70BC}" type="slidenum">
              <a:rPr lang="en-US" smtClean="0"/>
              <a:pPr/>
              <a:t>2</a:t>
            </a:fld>
            <a:endParaRPr lang="en-US"/>
          </a:p>
        </p:txBody>
      </p:sp>
    </p:spTree>
    <p:extLst>
      <p:ext uri="{BB962C8B-B14F-4D97-AF65-F5344CB8AC3E}">
        <p14:creationId xmlns:p14="http://schemas.microsoft.com/office/powerpoint/2010/main" val="106125363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884238"/>
          </a:xfrm>
        </p:spPr>
        <p:txBody>
          <a:bodyPr/>
          <a:lstStyle/>
          <a:p>
            <a:r>
              <a:rPr lang="en-US" dirty="0" smtClean="0"/>
              <a:t>There is a greater need for guidance.</a:t>
            </a:r>
            <a:endParaRPr lang="en-US" dirty="0"/>
          </a:p>
        </p:txBody>
      </p:sp>
      <p:sp>
        <p:nvSpPr>
          <p:cNvPr id="3" name="Text Placeholder 2"/>
          <p:cNvSpPr>
            <a:spLocks noGrp="1"/>
          </p:cNvSpPr>
          <p:nvPr>
            <p:ph type="body" idx="1"/>
          </p:nvPr>
        </p:nvSpPr>
        <p:spPr/>
        <p:txBody>
          <a:bodyPr/>
          <a:lstStyle/>
          <a:p>
            <a:r>
              <a:rPr lang="en-US" dirty="0" smtClean="0"/>
              <a:t>Science teaching</a:t>
            </a:r>
            <a:endParaRPr lang="en-US" dirty="0"/>
          </a:p>
        </p:txBody>
      </p:sp>
      <p:sp>
        <p:nvSpPr>
          <p:cNvPr id="4" name="Content Placeholder 3"/>
          <p:cNvSpPr>
            <a:spLocks noGrp="1"/>
          </p:cNvSpPr>
          <p:nvPr>
            <p:ph sz="half" idx="2"/>
          </p:nvPr>
        </p:nvSpPr>
        <p:spPr/>
        <p:txBody>
          <a:bodyPr/>
          <a:lstStyle/>
          <a:p>
            <a:pPr marL="0" indent="0" algn="l">
              <a:buNone/>
            </a:pPr>
            <a:r>
              <a:rPr lang="en-US" b="0" dirty="0" smtClean="0"/>
              <a:t>Traditional approaches:</a:t>
            </a:r>
          </a:p>
          <a:p>
            <a:pPr marL="400050" lvl="1" indent="0">
              <a:buNone/>
            </a:pPr>
            <a:r>
              <a:rPr lang="en-US" b="0" dirty="0" smtClean="0">
                <a:solidFill>
                  <a:srgbClr val="000000"/>
                </a:solidFill>
              </a:rPr>
              <a:t>teacher seen as authority</a:t>
            </a:r>
          </a:p>
          <a:p>
            <a:pPr marL="400050" lvl="1" indent="0">
              <a:buNone/>
            </a:pPr>
            <a:r>
              <a:rPr lang="en-US" b="0" dirty="0" smtClean="0">
                <a:solidFill>
                  <a:srgbClr val="000000"/>
                </a:solidFill>
              </a:rPr>
              <a:t>“received” knowledge</a:t>
            </a:r>
          </a:p>
          <a:p>
            <a:pPr marL="400050" lvl="1" indent="0">
              <a:buNone/>
            </a:pPr>
            <a:r>
              <a:rPr lang="en-US" b="0" dirty="0" smtClean="0">
                <a:solidFill>
                  <a:srgbClr val="000000"/>
                </a:solidFill>
              </a:rPr>
              <a:t>emphasis on equations</a:t>
            </a:r>
          </a:p>
          <a:p>
            <a:pPr marL="0" indent="0" algn="l">
              <a:buNone/>
            </a:pPr>
            <a:r>
              <a:rPr lang="en-US" b="0" dirty="0" smtClean="0">
                <a:solidFill>
                  <a:srgbClr val="000000"/>
                </a:solidFill>
              </a:rPr>
              <a:t>Inquiry approaches:</a:t>
            </a:r>
          </a:p>
          <a:p>
            <a:pPr marL="400050" lvl="1" indent="0">
              <a:buNone/>
            </a:pPr>
            <a:r>
              <a:rPr lang="en-US" b="0" dirty="0" smtClean="0">
                <a:solidFill>
                  <a:srgbClr val="000000"/>
                </a:solidFill>
              </a:rPr>
              <a:t>teacher seen as facilitator</a:t>
            </a:r>
          </a:p>
          <a:p>
            <a:pPr marL="400050" lvl="1" indent="0">
              <a:buNone/>
            </a:pPr>
            <a:r>
              <a:rPr lang="en-US" b="0" dirty="0" smtClean="0">
                <a:solidFill>
                  <a:srgbClr val="000000"/>
                </a:solidFill>
              </a:rPr>
              <a:t>construction of knowledge</a:t>
            </a:r>
          </a:p>
          <a:p>
            <a:pPr marL="400050" lvl="1" indent="0">
              <a:buNone/>
            </a:pPr>
            <a:r>
              <a:rPr lang="en-US" b="0" dirty="0" smtClean="0">
                <a:solidFill>
                  <a:srgbClr val="000000"/>
                </a:solidFill>
              </a:rPr>
              <a:t>emphasis on conceptual understanding in addition to applications</a:t>
            </a:r>
            <a:endParaRPr lang="en-US" b="0" dirty="0">
              <a:solidFill>
                <a:srgbClr val="000000"/>
              </a:solidFill>
            </a:endParaRPr>
          </a:p>
        </p:txBody>
      </p:sp>
      <p:sp>
        <p:nvSpPr>
          <p:cNvPr id="5" name="Text Placeholder 4"/>
          <p:cNvSpPr>
            <a:spLocks noGrp="1"/>
          </p:cNvSpPr>
          <p:nvPr>
            <p:ph type="body" sz="quarter" idx="3"/>
          </p:nvPr>
        </p:nvSpPr>
        <p:spPr/>
        <p:txBody>
          <a:bodyPr/>
          <a:lstStyle/>
          <a:p>
            <a:r>
              <a:rPr lang="en-US" dirty="0" smtClean="0"/>
              <a:t>A life-changing event</a:t>
            </a:r>
            <a:endParaRPr lang="en-US" dirty="0"/>
          </a:p>
        </p:txBody>
      </p:sp>
      <p:pic>
        <p:nvPicPr>
          <p:cNvPr id="9" name="Content Placeholder 8" descr="students.jpg"/>
          <p:cNvPicPr>
            <a:picLocks noGrp="1" noChangeAspect="1"/>
          </p:cNvPicPr>
          <p:nvPr>
            <p:ph sz="quarter" idx="4"/>
          </p:nvPr>
        </p:nvPicPr>
        <p:blipFill>
          <a:blip r:embed="rId2">
            <a:extLst>
              <a:ext uri="{28A0092B-C50C-407E-A947-70E740481C1C}">
                <a14:useLocalDpi xmlns:a14="http://schemas.microsoft.com/office/drawing/2010/main" val="0"/>
              </a:ext>
            </a:extLst>
          </a:blip>
          <a:srcRect l="16052" r="16052"/>
          <a:stretch>
            <a:fillRect/>
          </a:stretch>
        </p:blipFill>
        <p:spPr>
          <a:xfrm>
            <a:off x="4800600" y="2209800"/>
            <a:ext cx="3657600" cy="3575714"/>
          </a:xfrm>
        </p:spPr>
      </p:pic>
      <p:sp>
        <p:nvSpPr>
          <p:cNvPr id="7" name="Date Placeholder 6"/>
          <p:cNvSpPr>
            <a:spLocks noGrp="1"/>
          </p:cNvSpPr>
          <p:nvPr>
            <p:ph type="dt" sz="half" idx="10"/>
          </p:nvPr>
        </p:nvSpPr>
        <p:spPr/>
        <p:txBody>
          <a:bodyPr/>
          <a:lstStyle/>
          <a:p>
            <a:pPr>
              <a:defRPr/>
            </a:pPr>
            <a:fld id="{2E554932-06C0-B24F-A73D-6AB021F7C123}" type="datetime9">
              <a:rPr lang="en-US" smtClean="0"/>
              <a:t>2/23/12 6:46 AM</a:t>
            </a:fld>
            <a:endParaRPr lang="en-US"/>
          </a:p>
        </p:txBody>
      </p:sp>
      <p:sp>
        <p:nvSpPr>
          <p:cNvPr id="8" name="Slide Number Placeholder 7"/>
          <p:cNvSpPr>
            <a:spLocks noGrp="1"/>
          </p:cNvSpPr>
          <p:nvPr>
            <p:ph type="sldNum" sz="quarter" idx="11"/>
          </p:nvPr>
        </p:nvSpPr>
        <p:spPr/>
        <p:txBody>
          <a:bodyPr/>
          <a:lstStyle/>
          <a:p>
            <a:fld id="{934DBA02-8D7B-5441-9CD8-1E8A5F0C70BC}" type="slidenum">
              <a:rPr lang="en-US" smtClean="0"/>
              <a:pPr/>
              <a:t>3</a:t>
            </a:fld>
            <a:endParaRPr lang="en-US"/>
          </a:p>
        </p:txBody>
      </p:sp>
    </p:spTree>
    <p:extLst>
      <p:ext uri="{BB962C8B-B14F-4D97-AF65-F5344CB8AC3E}">
        <p14:creationId xmlns:p14="http://schemas.microsoft.com/office/powerpoint/2010/main" val="262795035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Grp="1" noChangeArrowheads="1"/>
          </p:cNvSpPr>
          <p:nvPr>
            <p:ph type="title"/>
          </p:nvPr>
        </p:nvSpPr>
        <p:spPr/>
        <p:txBody>
          <a:bodyPr/>
          <a:lstStyle/>
          <a:p>
            <a:pPr eaLnBrk="1" hangingPunct="1"/>
            <a:r>
              <a:rPr lang="en-US" b="1" dirty="0" smtClean="0">
                <a:latin typeface="Georgia" charset="0"/>
              </a:rPr>
              <a:t>What is inquiry-oriented teaching?</a:t>
            </a:r>
            <a:endParaRPr lang="en-US" b="1" dirty="0">
              <a:latin typeface="Georgia" charset="0"/>
            </a:endParaRPr>
          </a:p>
        </p:txBody>
      </p:sp>
      <p:sp>
        <p:nvSpPr>
          <p:cNvPr id="5124" name="Rectangle 6"/>
          <p:cNvSpPr>
            <a:spLocks noGrp="1" noChangeArrowheads="1"/>
          </p:cNvSpPr>
          <p:nvPr>
            <p:ph idx="1"/>
          </p:nvPr>
        </p:nvSpPr>
        <p:spPr/>
        <p:txBody>
          <a:bodyPr/>
          <a:lstStyle/>
          <a:p>
            <a:pPr algn="l" eaLnBrk="1" hangingPunct="1"/>
            <a:r>
              <a:rPr lang="en-US" sz="2800" b="0" dirty="0" smtClean="0">
                <a:latin typeface="Georgia" charset="0"/>
              </a:rPr>
              <a:t>Inquiry-oriented teaching:</a:t>
            </a:r>
            <a:endParaRPr lang="en-US" sz="1600" dirty="0">
              <a:latin typeface="Georgia" charset="0"/>
            </a:endParaRPr>
          </a:p>
          <a:p>
            <a:pPr marL="342900" indent="-342900" algn="l" eaLnBrk="1" hangingPunct="1">
              <a:buClrTx/>
              <a:buFont typeface="Arial"/>
              <a:buChar char="•"/>
            </a:pPr>
            <a:r>
              <a:rPr lang="en-US" sz="2400" b="0" dirty="0" smtClean="0">
                <a:latin typeface="Georgia" charset="0"/>
              </a:rPr>
              <a:t>is student-centered</a:t>
            </a:r>
            <a:r>
              <a:rPr lang="en-US" sz="2400" b="0" dirty="0">
                <a:latin typeface="Georgia" charset="0"/>
              </a:rPr>
              <a:t> </a:t>
            </a:r>
            <a:r>
              <a:rPr lang="en-US" sz="2400" b="0" dirty="0" smtClean="0">
                <a:latin typeface="Georgia" charset="0"/>
              </a:rPr>
              <a:t>instruction.</a:t>
            </a:r>
          </a:p>
          <a:p>
            <a:pPr marL="342900" indent="-342900" algn="l" eaLnBrk="1" hangingPunct="1">
              <a:buClrTx/>
              <a:buFont typeface="Arial"/>
              <a:buChar char="•"/>
            </a:pPr>
            <a:r>
              <a:rPr lang="en-US" sz="2400" b="0" dirty="0" smtClean="0">
                <a:latin typeface="Georgia" charset="0"/>
              </a:rPr>
              <a:t>sees the teacher as a guide, not an authority figure.</a:t>
            </a:r>
          </a:p>
          <a:p>
            <a:pPr marL="342900" indent="-342900" algn="l" eaLnBrk="1" hangingPunct="1">
              <a:buClrTx/>
              <a:buFont typeface="Arial"/>
              <a:buChar char="•"/>
            </a:pPr>
            <a:r>
              <a:rPr lang="en-US" sz="2400" b="0" dirty="0" smtClean="0">
                <a:latin typeface="Georgia" charset="0"/>
              </a:rPr>
              <a:t>focuses on questions rather than answers.</a:t>
            </a:r>
          </a:p>
          <a:p>
            <a:pPr marL="342900" indent="-342900" algn="l" eaLnBrk="1" hangingPunct="1">
              <a:buClrTx/>
              <a:buFont typeface="Arial"/>
              <a:buChar char="•"/>
            </a:pPr>
            <a:r>
              <a:rPr lang="en-US" sz="2400" b="0" dirty="0" smtClean="0">
                <a:latin typeface="Georgia" charset="0"/>
              </a:rPr>
              <a:t>uses an epistemology based on student experience rather than faith in the teacher.</a:t>
            </a:r>
          </a:p>
          <a:p>
            <a:pPr marL="342900" indent="-342900" algn="l" eaLnBrk="1" hangingPunct="1">
              <a:buClrTx/>
              <a:buFont typeface="Arial"/>
              <a:buChar char="•"/>
            </a:pPr>
            <a:r>
              <a:rPr lang="en-US" sz="2400" b="0" i="1" dirty="0" smtClean="0">
                <a:latin typeface="Georgia" charset="0"/>
              </a:rPr>
              <a:t>is in need of clearly defined</a:t>
            </a:r>
            <a:r>
              <a:rPr lang="en-US" sz="2400" b="0" i="1" dirty="0">
                <a:latin typeface="Georgia" charset="0"/>
              </a:rPr>
              <a:t> </a:t>
            </a:r>
            <a:r>
              <a:rPr lang="en-US" sz="2400" b="0" i="1" dirty="0" smtClean="0">
                <a:latin typeface="Georgia" charset="0"/>
              </a:rPr>
              <a:t>approaches that will systematically teach all the scientific and intellectual process skills expected of someone who is scientifically literate.</a:t>
            </a:r>
            <a:endParaRPr lang="en-US" sz="2400" b="0" i="1" dirty="0">
              <a:latin typeface="Georgia" charset="0"/>
            </a:endParaRPr>
          </a:p>
        </p:txBody>
      </p:sp>
      <p:sp>
        <p:nvSpPr>
          <p:cNvPr id="2" name="Date Placeholder 1"/>
          <p:cNvSpPr>
            <a:spLocks noGrp="1"/>
          </p:cNvSpPr>
          <p:nvPr>
            <p:ph type="dt" sz="half" idx="10"/>
          </p:nvPr>
        </p:nvSpPr>
        <p:spPr/>
        <p:txBody>
          <a:bodyPr/>
          <a:lstStyle/>
          <a:p>
            <a:pPr>
              <a:defRPr/>
            </a:pPr>
            <a:fld id="{2C091C5A-ABAF-4243-A6BB-6969CF53730E}" type="datetime9">
              <a:rPr lang="en-US" smtClean="0"/>
              <a:t>2/23/12 6:46 AM</a:t>
            </a:fld>
            <a:endParaRPr lang="en-US"/>
          </a:p>
        </p:txBody>
      </p:sp>
      <p:sp>
        <p:nvSpPr>
          <p:cNvPr id="3" name="Slide Number Placeholder 2"/>
          <p:cNvSpPr>
            <a:spLocks noGrp="1"/>
          </p:cNvSpPr>
          <p:nvPr>
            <p:ph type="sldNum" sz="quarter" idx="11"/>
          </p:nvPr>
        </p:nvSpPr>
        <p:spPr/>
        <p:txBody>
          <a:bodyPr/>
          <a:lstStyle/>
          <a:p>
            <a:fld id="{01B7814E-EA0A-6749-8001-4802502E23D3}" type="slidenum">
              <a:rPr lang="en-US" smtClean="0"/>
              <a:pPr/>
              <a:t>4</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0" y="533400"/>
            <a:ext cx="9144000" cy="884238"/>
          </a:xfrm>
        </p:spPr>
        <p:txBody>
          <a:bodyPr/>
          <a:lstStyle/>
          <a:p>
            <a:pPr eaLnBrk="1" hangingPunct="1"/>
            <a:r>
              <a:rPr lang="en-US" sz="3100" b="1" dirty="0" smtClean="0">
                <a:latin typeface="Georgia" charset="0"/>
              </a:rPr>
              <a:t>Levels of Inquiry Model of Science Teaching</a:t>
            </a:r>
            <a:endParaRPr lang="en-US" sz="3100" b="1" dirty="0">
              <a:latin typeface="Georgia" charset="0"/>
            </a:endParaRPr>
          </a:p>
        </p:txBody>
      </p:sp>
      <p:sp>
        <p:nvSpPr>
          <p:cNvPr id="4" name="Text Placeholder 3"/>
          <p:cNvSpPr>
            <a:spLocks noGrp="1"/>
          </p:cNvSpPr>
          <p:nvPr>
            <p:ph type="body" idx="1"/>
          </p:nvPr>
        </p:nvSpPr>
        <p:spPr/>
        <p:txBody>
          <a:bodyPr/>
          <a:lstStyle/>
          <a:p>
            <a:r>
              <a:rPr lang="en-US" dirty="0" smtClean="0"/>
              <a:t>Moulton Hall at I.S.U.</a:t>
            </a:r>
            <a:endParaRPr lang="en-US" dirty="0"/>
          </a:p>
        </p:txBody>
      </p:sp>
      <p:sp>
        <p:nvSpPr>
          <p:cNvPr id="5" name="Text Placeholder 4"/>
          <p:cNvSpPr>
            <a:spLocks noGrp="1"/>
          </p:cNvSpPr>
          <p:nvPr>
            <p:ph type="body" sz="quarter" idx="3"/>
          </p:nvPr>
        </p:nvSpPr>
        <p:spPr/>
        <p:txBody>
          <a:bodyPr/>
          <a:lstStyle/>
          <a:p>
            <a:r>
              <a:rPr lang="en-US" dirty="0" smtClean="0"/>
              <a:t>Talk Outline</a:t>
            </a:r>
            <a:endParaRPr lang="en-US" dirty="0"/>
          </a:p>
        </p:txBody>
      </p:sp>
      <p:sp>
        <p:nvSpPr>
          <p:cNvPr id="6" name="Content Placeholder 5"/>
          <p:cNvSpPr>
            <a:spLocks noGrp="1"/>
          </p:cNvSpPr>
          <p:nvPr>
            <p:ph sz="quarter" idx="4"/>
          </p:nvPr>
        </p:nvSpPr>
        <p:spPr/>
        <p:txBody>
          <a:bodyPr/>
          <a:lstStyle/>
          <a:p>
            <a:pPr marL="0" indent="0" eaLnBrk="1" hangingPunct="1">
              <a:buNone/>
            </a:pPr>
            <a:endParaRPr lang="en-US" dirty="0" smtClean="0">
              <a:latin typeface="Georgia" charset="0"/>
            </a:endParaRPr>
          </a:p>
          <a:p>
            <a:pPr marL="0" indent="0" eaLnBrk="1" hangingPunct="1">
              <a:buNone/>
            </a:pPr>
            <a:r>
              <a:rPr lang="en-US" b="0" dirty="0" smtClean="0">
                <a:latin typeface="Georgia" charset="0"/>
              </a:rPr>
              <a:t>What </a:t>
            </a:r>
            <a:r>
              <a:rPr lang="en-US" b="0" dirty="0">
                <a:latin typeface="Georgia" charset="0"/>
              </a:rPr>
              <a:t>is Inquiry?</a:t>
            </a:r>
          </a:p>
          <a:p>
            <a:pPr marL="0" indent="0" eaLnBrk="1" hangingPunct="1">
              <a:buNone/>
            </a:pPr>
            <a:r>
              <a:rPr lang="en-US" b="0" dirty="0">
                <a:latin typeface="Georgia" charset="0"/>
              </a:rPr>
              <a:t>The Inquiry Spectrum</a:t>
            </a:r>
          </a:p>
          <a:p>
            <a:pPr marL="0" indent="0" eaLnBrk="1" hangingPunct="1">
              <a:buNone/>
            </a:pPr>
            <a:r>
              <a:rPr lang="en-US" b="0" dirty="0">
                <a:latin typeface="Georgia" charset="0"/>
              </a:rPr>
              <a:t>Intellectual Process Skills</a:t>
            </a:r>
          </a:p>
          <a:p>
            <a:pPr marL="0" indent="0" eaLnBrk="1" hangingPunct="1">
              <a:buNone/>
            </a:pPr>
            <a:r>
              <a:rPr lang="en-US" b="0" dirty="0" smtClean="0">
                <a:latin typeface="Georgia" charset="0"/>
              </a:rPr>
              <a:t>LI Model Learning Cycle</a:t>
            </a:r>
            <a:endParaRPr lang="en-US" b="0" dirty="0">
              <a:latin typeface="Georgia" charset="0"/>
            </a:endParaRPr>
          </a:p>
          <a:p>
            <a:pPr marL="0" indent="0" eaLnBrk="1" hangingPunct="1">
              <a:buNone/>
            </a:pPr>
            <a:r>
              <a:rPr lang="en-US" b="0" dirty="0">
                <a:latin typeface="Georgia" charset="0"/>
              </a:rPr>
              <a:t>Learning </a:t>
            </a:r>
            <a:r>
              <a:rPr lang="en-US" b="0" dirty="0" smtClean="0">
                <a:latin typeface="Georgia" charset="0"/>
              </a:rPr>
              <a:t>Sequence Demo</a:t>
            </a:r>
            <a:endParaRPr lang="en-US" b="0" dirty="0">
              <a:latin typeface="Georgia" charset="0"/>
            </a:endParaRPr>
          </a:p>
          <a:p>
            <a:pPr marL="0" indent="0" eaLnBrk="1" hangingPunct="1">
              <a:buNone/>
            </a:pPr>
            <a:r>
              <a:rPr lang="en-US" b="0" dirty="0">
                <a:latin typeface="Georgia" charset="0"/>
              </a:rPr>
              <a:t>The Future of </a:t>
            </a:r>
            <a:r>
              <a:rPr lang="en-US" b="0" dirty="0" smtClean="0">
                <a:latin typeface="Georgia" charset="0"/>
              </a:rPr>
              <a:t>the LI Model</a:t>
            </a:r>
            <a:endParaRPr lang="en-US" b="0" dirty="0">
              <a:latin typeface="Georgia" charset="0"/>
            </a:endParaRPr>
          </a:p>
          <a:p>
            <a:endParaRPr lang="en-US" dirty="0"/>
          </a:p>
        </p:txBody>
      </p:sp>
      <p:sp>
        <p:nvSpPr>
          <p:cNvPr id="2" name="Date Placeholder 1"/>
          <p:cNvSpPr>
            <a:spLocks noGrp="1"/>
          </p:cNvSpPr>
          <p:nvPr>
            <p:ph type="dt" sz="half" idx="10"/>
          </p:nvPr>
        </p:nvSpPr>
        <p:spPr/>
        <p:txBody>
          <a:bodyPr/>
          <a:lstStyle/>
          <a:p>
            <a:pPr>
              <a:defRPr/>
            </a:pPr>
            <a:fld id="{7D5FE700-2B96-3D4E-8C7D-4D93A7173816}" type="datetime9">
              <a:rPr lang="en-US" smtClean="0"/>
              <a:t>2/23/12 6:46 AM</a:t>
            </a:fld>
            <a:endParaRPr lang="en-US"/>
          </a:p>
        </p:txBody>
      </p:sp>
      <p:sp>
        <p:nvSpPr>
          <p:cNvPr id="3" name="Slide Number Placeholder 2"/>
          <p:cNvSpPr>
            <a:spLocks noGrp="1"/>
          </p:cNvSpPr>
          <p:nvPr>
            <p:ph type="sldNum" sz="quarter" idx="11"/>
          </p:nvPr>
        </p:nvSpPr>
        <p:spPr/>
        <p:txBody>
          <a:bodyPr/>
          <a:lstStyle/>
          <a:p>
            <a:fld id="{B466D7AE-9DD0-0047-8710-40FE432F772C}" type="slidenum">
              <a:rPr lang="en-US" smtClean="0"/>
              <a:pPr/>
              <a:t>5</a:t>
            </a:fld>
            <a:endParaRPr lang="en-US"/>
          </a:p>
        </p:txBody>
      </p:sp>
      <p:pic>
        <p:nvPicPr>
          <p:cNvPr id="9" name="Content Placeholder 8" descr="mtl.jpg"/>
          <p:cNvPicPr>
            <a:picLocks noGrp="1" noChangeAspect="1"/>
          </p:cNvPicPr>
          <p:nvPr>
            <p:ph sz="half" idx="2"/>
          </p:nvPr>
        </p:nvPicPr>
        <p:blipFill>
          <a:blip r:embed="rId2">
            <a:extLst>
              <a:ext uri="{28A0092B-C50C-407E-A947-70E740481C1C}">
                <a14:useLocalDpi xmlns:a14="http://schemas.microsoft.com/office/drawing/2010/main" val="0"/>
              </a:ext>
            </a:extLst>
          </a:blip>
          <a:srcRect l="18871" r="18871"/>
          <a:stretch>
            <a:fillRect/>
          </a:stretch>
        </p:blipFill>
        <p:spPr>
          <a:xfrm>
            <a:off x="725340" y="2174875"/>
            <a:ext cx="3541860" cy="3463925"/>
          </a:xfrm>
        </p:spPr>
      </p:pic>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Two fundamental questions:</a:t>
            </a:r>
            <a:endParaRPr lang="en-US" b="1" dirty="0"/>
          </a:p>
        </p:txBody>
      </p:sp>
      <p:sp>
        <p:nvSpPr>
          <p:cNvPr id="3" name="Content Placeholder 2"/>
          <p:cNvSpPr>
            <a:spLocks noGrp="1"/>
          </p:cNvSpPr>
          <p:nvPr>
            <p:ph sz="half" idx="1"/>
          </p:nvPr>
        </p:nvSpPr>
        <p:spPr/>
        <p:txBody>
          <a:bodyPr/>
          <a:lstStyle/>
          <a:p>
            <a:r>
              <a:rPr lang="en-US" b="0" dirty="0" smtClean="0"/>
              <a:t>What are the goals of science teaching?</a:t>
            </a:r>
          </a:p>
          <a:p>
            <a:endParaRPr lang="en-US" sz="1600" b="0" dirty="0"/>
          </a:p>
          <a:p>
            <a:pPr algn="l"/>
            <a:r>
              <a:rPr lang="en-US" sz="2000" b="0" i="1" dirty="0" smtClean="0"/>
              <a:t>Teaching science as both content and process.</a:t>
            </a:r>
          </a:p>
          <a:p>
            <a:pPr algn="l"/>
            <a:r>
              <a:rPr lang="en-US" sz="2000" b="0" i="1" dirty="0" smtClean="0"/>
              <a:t>Teaching nature and history of science.</a:t>
            </a:r>
          </a:p>
          <a:p>
            <a:pPr algn="l"/>
            <a:r>
              <a:rPr lang="en-US" sz="2000" b="0" i="1" dirty="0" smtClean="0"/>
              <a:t>Teaching critical thinking and authentic inquiry-oriented problem-solving skills. </a:t>
            </a:r>
          </a:p>
          <a:p>
            <a:pPr algn="l"/>
            <a:r>
              <a:rPr lang="en-US" sz="2000" b="0" i="1" dirty="0"/>
              <a:t>Teaching scientific dispositions.</a:t>
            </a:r>
          </a:p>
          <a:p>
            <a:pPr algn="l"/>
            <a:endParaRPr lang="en-US" sz="2000" b="0" i="1" dirty="0" smtClean="0"/>
          </a:p>
        </p:txBody>
      </p:sp>
      <p:sp>
        <p:nvSpPr>
          <p:cNvPr id="4" name="Content Placeholder 3"/>
          <p:cNvSpPr>
            <a:spLocks noGrp="1"/>
          </p:cNvSpPr>
          <p:nvPr>
            <p:ph sz="half" idx="2"/>
          </p:nvPr>
        </p:nvSpPr>
        <p:spPr/>
        <p:txBody>
          <a:bodyPr/>
          <a:lstStyle/>
          <a:p>
            <a:r>
              <a:rPr lang="en-US" b="0" dirty="0"/>
              <a:t>How do we best teach </a:t>
            </a:r>
            <a:r>
              <a:rPr lang="en-US" b="0" dirty="0" smtClean="0"/>
              <a:t>critical thinking and authentic inquiry-oriented problem-solving skills?</a:t>
            </a:r>
          </a:p>
          <a:p>
            <a:endParaRPr lang="en-US" sz="1800" b="0" dirty="0"/>
          </a:p>
          <a:p>
            <a:r>
              <a:rPr lang="en-US" b="0" i="1" dirty="0" smtClean="0"/>
              <a:t>Levels of Inquiry Method of Science Teaching - Motivation</a:t>
            </a:r>
            <a:endParaRPr lang="en-US" b="0" i="1" dirty="0"/>
          </a:p>
        </p:txBody>
      </p:sp>
      <p:sp>
        <p:nvSpPr>
          <p:cNvPr id="5" name="Date Placeholder 4"/>
          <p:cNvSpPr>
            <a:spLocks noGrp="1"/>
          </p:cNvSpPr>
          <p:nvPr>
            <p:ph type="dt" sz="half" idx="10"/>
          </p:nvPr>
        </p:nvSpPr>
        <p:spPr/>
        <p:txBody>
          <a:bodyPr/>
          <a:lstStyle/>
          <a:p>
            <a:pPr>
              <a:defRPr/>
            </a:pPr>
            <a:fld id="{163BB574-D59E-4945-A634-BAC200283222}" type="datetime9">
              <a:rPr lang="en-US" smtClean="0"/>
              <a:t>2/23/12 6:46 AM</a:t>
            </a:fld>
            <a:endParaRPr lang="en-US"/>
          </a:p>
        </p:txBody>
      </p:sp>
      <p:sp>
        <p:nvSpPr>
          <p:cNvPr id="6" name="Slide Number Placeholder 5"/>
          <p:cNvSpPr>
            <a:spLocks noGrp="1"/>
          </p:cNvSpPr>
          <p:nvPr>
            <p:ph type="sldNum" sz="quarter" idx="11"/>
          </p:nvPr>
        </p:nvSpPr>
        <p:spPr/>
        <p:txBody>
          <a:bodyPr/>
          <a:lstStyle/>
          <a:p>
            <a:fld id="{01B7814E-EA0A-6749-8001-4802502E23D3}" type="slidenum">
              <a:rPr lang="en-US" smtClean="0"/>
              <a:pPr/>
              <a:t>6</a:t>
            </a:fld>
            <a:endParaRPr lang="en-US"/>
          </a:p>
        </p:txBody>
      </p:sp>
    </p:spTree>
    <p:extLst>
      <p:ext uri="{BB962C8B-B14F-4D97-AF65-F5344CB8AC3E}">
        <p14:creationId xmlns:p14="http://schemas.microsoft.com/office/powerpoint/2010/main" val="219214345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Inquiry Spectrum</a:t>
            </a:r>
            <a:endParaRPr lang="en-US" b="1" dirty="0"/>
          </a:p>
        </p:txBody>
      </p:sp>
      <p:sp>
        <p:nvSpPr>
          <p:cNvPr id="12" name="Content Placeholder 11"/>
          <p:cNvSpPr>
            <a:spLocks noGrp="1"/>
          </p:cNvSpPr>
          <p:nvPr>
            <p:ph idx="1"/>
          </p:nvPr>
        </p:nvSpPr>
        <p:spPr/>
        <p:txBody>
          <a:bodyPr/>
          <a:lstStyle/>
          <a:p>
            <a:endParaRPr lang="en-US" dirty="0" smtClean="0"/>
          </a:p>
          <a:p>
            <a:endParaRPr lang="en-US" sz="800" dirty="0" smtClean="0"/>
          </a:p>
          <a:p>
            <a:endParaRPr lang="en-US" sz="2000" dirty="0" smtClean="0"/>
          </a:p>
          <a:p>
            <a:pPr algn="l"/>
            <a:r>
              <a:rPr lang="en-US" sz="2000" dirty="0" smtClean="0"/>
              <a:t>How </a:t>
            </a:r>
            <a:r>
              <a:rPr lang="en-US" sz="2000" dirty="0" smtClean="0"/>
              <a:t>Inquiry Spectrum levels differs from each other:</a:t>
            </a:r>
          </a:p>
          <a:p>
            <a:pPr lvl="1"/>
            <a:endParaRPr lang="en-US" sz="1800" b="0" dirty="0" smtClean="0"/>
          </a:p>
          <a:p>
            <a:pPr marL="742950" lvl="1" indent="-285750">
              <a:buClrTx/>
              <a:buFont typeface="Arial"/>
              <a:buChar char="•"/>
            </a:pPr>
            <a:r>
              <a:rPr lang="en-US" sz="1800" b="0" dirty="0" smtClean="0"/>
              <a:t>Intellectual sophistication increases from left to right.</a:t>
            </a:r>
          </a:p>
          <a:p>
            <a:pPr marL="742950" lvl="1" indent="-285750">
              <a:buClrTx/>
              <a:buFont typeface="Arial"/>
              <a:buChar char="•"/>
            </a:pPr>
            <a:r>
              <a:rPr lang="en-US" sz="1800" b="0" dirty="0" smtClean="0"/>
              <a:t>Locus of control shifts from teacher to student going left to right.</a:t>
            </a:r>
          </a:p>
          <a:p>
            <a:pPr marL="742950" lvl="1" indent="-285750">
              <a:buClrTx/>
              <a:buFont typeface="Arial"/>
              <a:buChar char="•"/>
            </a:pPr>
            <a:r>
              <a:rPr lang="en-US" sz="1800" b="0" dirty="0" smtClean="0"/>
              <a:t>Each level </a:t>
            </a:r>
            <a:r>
              <a:rPr lang="en-US" sz="1800" b="0" dirty="0" smtClean="0"/>
              <a:t>has a d</a:t>
            </a:r>
            <a:r>
              <a:rPr lang="en-US" sz="1800" b="0" dirty="0" smtClean="0"/>
              <a:t>ifferent pedagogical purpose.</a:t>
            </a:r>
          </a:p>
          <a:p>
            <a:pPr marL="742950" lvl="1" indent="-285750">
              <a:buClrTx/>
              <a:buFont typeface="Arial"/>
              <a:buChar char="•"/>
            </a:pPr>
            <a:r>
              <a:rPr lang="en-US" sz="1800" b="0" dirty="0" smtClean="0"/>
              <a:t>Each level promotes different intellectual skills.</a:t>
            </a:r>
            <a:endParaRPr lang="en-US" sz="1800" b="0" dirty="0"/>
          </a:p>
          <a:p>
            <a:pPr algn="l"/>
            <a:endParaRPr lang="en-US" sz="2000" b="0" kern="1200" dirty="0" smtClean="0"/>
          </a:p>
          <a:p>
            <a:pPr marL="342900" indent="-342900" algn="l">
              <a:buFontTx/>
              <a:buChar char="-"/>
            </a:pPr>
            <a:endParaRPr lang="en-US" sz="2000" b="0" dirty="0" smtClean="0"/>
          </a:p>
        </p:txBody>
      </p:sp>
      <p:sp>
        <p:nvSpPr>
          <p:cNvPr id="4" name="Date Placeholder 3"/>
          <p:cNvSpPr>
            <a:spLocks noGrp="1"/>
          </p:cNvSpPr>
          <p:nvPr>
            <p:ph type="dt" sz="half" idx="10"/>
          </p:nvPr>
        </p:nvSpPr>
        <p:spPr/>
        <p:txBody>
          <a:bodyPr/>
          <a:lstStyle/>
          <a:p>
            <a:pPr>
              <a:defRPr/>
            </a:pPr>
            <a:fld id="{E61ACA13-67FC-D94E-B434-CE4DC22611F9}" type="datetime9">
              <a:rPr lang="en-US" smtClean="0"/>
              <a:t>2/23/12 6:46 AM</a:t>
            </a:fld>
            <a:endParaRPr lang="en-US"/>
          </a:p>
        </p:txBody>
      </p:sp>
      <p:sp>
        <p:nvSpPr>
          <p:cNvPr id="5" name="Slide Number Placeholder 4"/>
          <p:cNvSpPr>
            <a:spLocks noGrp="1"/>
          </p:cNvSpPr>
          <p:nvPr>
            <p:ph type="sldNum" sz="quarter" idx="11"/>
          </p:nvPr>
        </p:nvSpPr>
        <p:spPr/>
        <p:txBody>
          <a:bodyPr/>
          <a:lstStyle/>
          <a:p>
            <a:fld id="{B466D7AE-9DD0-0047-8710-40FE432F772C}" type="slidenum">
              <a:rPr lang="en-US" smtClean="0"/>
              <a:pPr/>
              <a:t>7</a:t>
            </a:fld>
            <a:endParaRPr lang="en-US"/>
          </a:p>
        </p:txBody>
      </p:sp>
      <p:graphicFrame>
        <p:nvGraphicFramePr>
          <p:cNvPr id="14" name="Content Placeholder 7"/>
          <p:cNvGraphicFramePr>
            <a:graphicFrameLocks/>
          </p:cNvGraphicFramePr>
          <p:nvPr>
            <p:extLst>
              <p:ext uri="{D42A27DB-BD31-4B8C-83A1-F6EECF244321}">
                <p14:modId xmlns:p14="http://schemas.microsoft.com/office/powerpoint/2010/main" val="1420534895"/>
              </p:ext>
            </p:extLst>
          </p:nvPr>
        </p:nvGraphicFramePr>
        <p:xfrm>
          <a:off x="685800" y="1600200"/>
          <a:ext cx="7772400" cy="457200"/>
        </p:xfrm>
        <a:graphic>
          <a:graphicData uri="http://schemas.openxmlformats.org/drawingml/2006/table">
            <a:tbl>
              <a:tblPr firstRow="1" bandRow="1">
                <a:tableStyleId>{5C22544A-7EE6-4342-B048-85BDC9FD1C3A}</a:tableStyleId>
              </a:tblPr>
              <a:tblGrid>
                <a:gridCol w="1143000"/>
                <a:gridCol w="1524000"/>
                <a:gridCol w="1219200"/>
                <a:gridCol w="1295400"/>
                <a:gridCol w="1295400"/>
                <a:gridCol w="1295400"/>
              </a:tblGrid>
              <a:tr h="370840">
                <a:tc>
                  <a:txBody>
                    <a:bodyPr/>
                    <a:lstStyle/>
                    <a:p>
                      <a:pPr algn="ctr"/>
                      <a:r>
                        <a:rPr lang="en-US" sz="1200" dirty="0" smtClean="0"/>
                        <a:t>Discovery Learning</a:t>
                      </a:r>
                      <a:endParaRPr lang="en-US" sz="1200" dirty="0"/>
                    </a:p>
                  </a:txBody>
                  <a:tcPr>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0000"/>
                    </a:solidFill>
                  </a:tcPr>
                </a:tc>
                <a:tc>
                  <a:txBody>
                    <a:bodyPr/>
                    <a:lstStyle/>
                    <a:p>
                      <a:pPr algn="ctr"/>
                      <a:r>
                        <a:rPr lang="en-US" sz="1200" dirty="0" smtClean="0"/>
                        <a:t>Interactive Demonstrations</a:t>
                      </a:r>
                      <a:endParaRPr lang="en-US" sz="1200" dirty="0"/>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6600"/>
                    </a:solidFill>
                  </a:tcPr>
                </a:tc>
                <a:tc>
                  <a:txBody>
                    <a:bodyPr/>
                    <a:lstStyle/>
                    <a:p>
                      <a:pPr algn="ctr"/>
                      <a:r>
                        <a:rPr lang="en-US" sz="12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Inquiry </a:t>
                      </a:r>
                    </a:p>
                    <a:p>
                      <a:pPr algn="ctr"/>
                      <a:r>
                        <a:rPr lang="en-US" sz="12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Lessons</a:t>
                      </a:r>
                      <a:endParaRPr lang="en-US" sz="12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00"/>
                    </a:solidFill>
                  </a:tcPr>
                </a:tc>
                <a:tc>
                  <a:txBody>
                    <a:bodyPr/>
                    <a:lstStyle/>
                    <a:p>
                      <a:pPr algn="ctr"/>
                      <a:r>
                        <a:rPr lang="en-US" sz="1200" dirty="0" smtClean="0"/>
                        <a:t>Inquiry</a:t>
                      </a:r>
                    </a:p>
                    <a:p>
                      <a:pPr algn="ctr"/>
                      <a:r>
                        <a:rPr lang="en-US" sz="1200" baseline="0" dirty="0" smtClean="0"/>
                        <a:t> Labs</a:t>
                      </a:r>
                      <a:endParaRPr lang="en-US" sz="1200" dirty="0"/>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8000"/>
                    </a:solidFill>
                  </a:tcPr>
                </a:tc>
                <a:tc>
                  <a:txBody>
                    <a:bodyPr/>
                    <a:lstStyle/>
                    <a:p>
                      <a:pPr algn="ctr"/>
                      <a:r>
                        <a:rPr lang="en-US" sz="1200" dirty="0" smtClean="0"/>
                        <a:t>Real-world</a:t>
                      </a:r>
                    </a:p>
                    <a:p>
                      <a:pPr algn="ctr"/>
                      <a:r>
                        <a:rPr lang="en-US" sz="1200" baseline="0" dirty="0" smtClean="0"/>
                        <a:t>Applications</a:t>
                      </a:r>
                      <a:endParaRPr lang="en-US" sz="1200" dirty="0"/>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c>
                  <a:txBody>
                    <a:bodyPr/>
                    <a:lstStyle/>
                    <a:p>
                      <a:pPr algn="ctr"/>
                      <a:r>
                        <a:rPr lang="en-US" sz="1200" dirty="0" smtClean="0"/>
                        <a:t>Hypothetical Explanations</a:t>
                      </a:r>
                      <a:endParaRPr lang="en-US" sz="1200" dirty="0"/>
                    </a:p>
                  </a:txBody>
                  <a:tcPr>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660066"/>
                    </a:solidFill>
                  </a:tcPr>
                </a:tc>
              </a:tr>
            </a:tbl>
          </a:graphicData>
        </a:graphic>
      </p:graphicFrame>
    </p:spTree>
    <p:extLst>
      <p:ext uri="{BB962C8B-B14F-4D97-AF65-F5344CB8AC3E}">
        <p14:creationId xmlns:p14="http://schemas.microsoft.com/office/powerpoint/2010/main" val="92006237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Discovery Learning</a:t>
            </a:r>
            <a:endParaRPr lang="en-US" b="1" dirty="0"/>
          </a:p>
        </p:txBody>
      </p:sp>
      <p:sp>
        <p:nvSpPr>
          <p:cNvPr id="12" name="Content Placeholder 11"/>
          <p:cNvSpPr>
            <a:spLocks noGrp="1"/>
          </p:cNvSpPr>
          <p:nvPr>
            <p:ph sz="half" idx="1"/>
          </p:nvPr>
        </p:nvSpPr>
        <p:spPr/>
        <p:txBody>
          <a:bodyPr/>
          <a:lstStyle/>
          <a:p>
            <a:endParaRPr lang="en-US" dirty="0" smtClean="0"/>
          </a:p>
          <a:p>
            <a:endParaRPr lang="en-US" sz="800" dirty="0" smtClean="0"/>
          </a:p>
          <a:p>
            <a:r>
              <a:rPr lang="en-US" sz="2000" dirty="0" smtClean="0"/>
              <a:t>Pedagogical Purpose</a:t>
            </a:r>
            <a:endParaRPr lang="en-US" sz="2000" dirty="0"/>
          </a:p>
          <a:p>
            <a:endParaRPr lang="en-US" sz="2000" b="0" kern="1200" dirty="0" smtClean="0"/>
          </a:p>
          <a:p>
            <a:pPr algn="l"/>
            <a:r>
              <a:rPr lang="en-US" sz="2000" b="0" kern="1200" dirty="0" smtClean="0"/>
              <a:t>Students </a:t>
            </a:r>
            <a:r>
              <a:rPr lang="en-US" sz="2000" b="0" kern="1200" dirty="0"/>
              <a:t>develop concepts on the basis of first-hand experiences</a:t>
            </a:r>
            <a:endParaRPr lang="en-US" sz="2000" b="0" dirty="0"/>
          </a:p>
          <a:p>
            <a:pPr marL="342900" indent="-342900" algn="l">
              <a:buFontTx/>
              <a:buChar char="-"/>
            </a:pPr>
            <a:endParaRPr lang="en-US" sz="2000" b="0" dirty="0" smtClean="0"/>
          </a:p>
        </p:txBody>
      </p:sp>
      <p:sp>
        <p:nvSpPr>
          <p:cNvPr id="13" name="Content Placeholder 12"/>
          <p:cNvSpPr>
            <a:spLocks noGrp="1"/>
          </p:cNvSpPr>
          <p:nvPr>
            <p:ph sz="half" idx="2"/>
          </p:nvPr>
        </p:nvSpPr>
        <p:spPr>
          <a:xfrm>
            <a:off x="4648200" y="1600200"/>
            <a:ext cx="4038600" cy="3962400"/>
          </a:xfrm>
        </p:spPr>
        <p:txBody>
          <a:bodyPr/>
          <a:lstStyle/>
          <a:p>
            <a:endParaRPr lang="en-US" dirty="0" smtClean="0"/>
          </a:p>
          <a:p>
            <a:endParaRPr lang="en-US" sz="800" dirty="0" smtClean="0"/>
          </a:p>
          <a:p>
            <a:r>
              <a:rPr lang="en-US" sz="2000" dirty="0" smtClean="0"/>
              <a:t>Rudimentary Skills:</a:t>
            </a:r>
          </a:p>
          <a:p>
            <a:endParaRPr lang="en-US" sz="2000" b="0" kern="1200" dirty="0"/>
          </a:p>
          <a:p>
            <a:pPr marL="342900" indent="-342900" algn="l">
              <a:buClrTx/>
              <a:buFont typeface="Arial"/>
              <a:buChar char="•"/>
            </a:pPr>
            <a:r>
              <a:rPr lang="en-US" sz="2000" b="0" kern="1200" dirty="0" smtClean="0"/>
              <a:t>Observing </a:t>
            </a:r>
            <a:endParaRPr lang="en-US" sz="2000" b="0" kern="1200" dirty="0"/>
          </a:p>
          <a:p>
            <a:pPr marL="342900" indent="-342900" algn="l">
              <a:buClrTx/>
              <a:buFont typeface="Arial"/>
              <a:buChar char="•"/>
            </a:pPr>
            <a:r>
              <a:rPr lang="en-US" sz="2000" b="0" kern="1200" dirty="0" smtClean="0"/>
              <a:t>Formulating concepts </a:t>
            </a:r>
            <a:endParaRPr lang="en-US" sz="2000" b="0" kern="1200" dirty="0"/>
          </a:p>
          <a:p>
            <a:pPr marL="342900" indent="-342900" algn="l">
              <a:buClrTx/>
              <a:buFont typeface="Arial"/>
              <a:buChar char="•"/>
            </a:pPr>
            <a:r>
              <a:rPr lang="en-US" sz="2000" b="0" kern="1200" dirty="0" smtClean="0"/>
              <a:t>Estimating </a:t>
            </a:r>
            <a:endParaRPr lang="en-US" sz="2000" b="0" kern="1200" dirty="0"/>
          </a:p>
          <a:p>
            <a:pPr marL="342900" indent="-342900" algn="l">
              <a:buClrTx/>
              <a:buFont typeface="Arial"/>
              <a:buChar char="•"/>
            </a:pPr>
            <a:r>
              <a:rPr lang="en-US" sz="2000" b="0" kern="1200" dirty="0" smtClean="0"/>
              <a:t>Drawing conclusions </a:t>
            </a:r>
            <a:endParaRPr lang="en-US" sz="2000" b="0" kern="1200" dirty="0"/>
          </a:p>
          <a:p>
            <a:pPr marL="342900" indent="-342900" algn="l">
              <a:buClrTx/>
              <a:buFont typeface="Arial"/>
              <a:buChar char="•"/>
            </a:pPr>
            <a:r>
              <a:rPr lang="en-US" sz="2000" b="0" kern="1200" dirty="0" smtClean="0"/>
              <a:t>Classifying </a:t>
            </a:r>
            <a:r>
              <a:rPr lang="en-US" sz="2000" b="0" kern="1200" dirty="0"/>
              <a:t>results </a:t>
            </a:r>
          </a:p>
          <a:p>
            <a:pPr marL="342900" indent="-342900" algn="l">
              <a:buFontTx/>
              <a:buChar char="-"/>
            </a:pPr>
            <a:endParaRPr lang="en-US" sz="2000" b="0" dirty="0"/>
          </a:p>
        </p:txBody>
      </p:sp>
      <p:sp>
        <p:nvSpPr>
          <p:cNvPr id="4" name="Date Placeholder 3"/>
          <p:cNvSpPr>
            <a:spLocks noGrp="1"/>
          </p:cNvSpPr>
          <p:nvPr>
            <p:ph type="dt" sz="half" idx="10"/>
          </p:nvPr>
        </p:nvSpPr>
        <p:spPr/>
        <p:txBody>
          <a:bodyPr/>
          <a:lstStyle/>
          <a:p>
            <a:pPr>
              <a:defRPr/>
            </a:pPr>
            <a:fld id="{E61ACA13-67FC-D94E-B434-CE4DC22611F9}" type="datetime9">
              <a:rPr lang="en-US" smtClean="0"/>
              <a:t>2/23/12 6:47 AM</a:t>
            </a:fld>
            <a:endParaRPr lang="en-US"/>
          </a:p>
        </p:txBody>
      </p:sp>
      <p:sp>
        <p:nvSpPr>
          <p:cNvPr id="5" name="Slide Number Placeholder 4"/>
          <p:cNvSpPr>
            <a:spLocks noGrp="1"/>
          </p:cNvSpPr>
          <p:nvPr>
            <p:ph type="sldNum" sz="quarter" idx="11"/>
          </p:nvPr>
        </p:nvSpPr>
        <p:spPr/>
        <p:txBody>
          <a:bodyPr/>
          <a:lstStyle/>
          <a:p>
            <a:fld id="{B466D7AE-9DD0-0047-8710-40FE432F772C}" type="slidenum">
              <a:rPr lang="en-US" smtClean="0"/>
              <a:pPr/>
              <a:t>8</a:t>
            </a:fld>
            <a:endParaRPr lang="en-US"/>
          </a:p>
        </p:txBody>
      </p:sp>
      <p:graphicFrame>
        <p:nvGraphicFramePr>
          <p:cNvPr id="14" name="Content Placeholder 7"/>
          <p:cNvGraphicFramePr>
            <a:graphicFrameLocks/>
          </p:cNvGraphicFramePr>
          <p:nvPr>
            <p:extLst>
              <p:ext uri="{D42A27DB-BD31-4B8C-83A1-F6EECF244321}">
                <p14:modId xmlns:p14="http://schemas.microsoft.com/office/powerpoint/2010/main" val="3982339625"/>
              </p:ext>
            </p:extLst>
          </p:nvPr>
        </p:nvGraphicFramePr>
        <p:xfrm>
          <a:off x="685800" y="1600200"/>
          <a:ext cx="7772400" cy="457200"/>
        </p:xfrm>
        <a:graphic>
          <a:graphicData uri="http://schemas.openxmlformats.org/drawingml/2006/table">
            <a:tbl>
              <a:tblPr firstRow="1" bandRow="1">
                <a:tableStyleId>{5C22544A-7EE6-4342-B048-85BDC9FD1C3A}</a:tableStyleId>
              </a:tblPr>
              <a:tblGrid>
                <a:gridCol w="1143000"/>
                <a:gridCol w="1524000"/>
                <a:gridCol w="1219200"/>
                <a:gridCol w="1295400"/>
                <a:gridCol w="1295400"/>
                <a:gridCol w="1295400"/>
              </a:tblGrid>
              <a:tr h="370840">
                <a:tc>
                  <a:txBody>
                    <a:bodyPr/>
                    <a:lstStyle/>
                    <a:p>
                      <a:pPr algn="ctr"/>
                      <a:r>
                        <a:rPr lang="en-US" sz="1200" dirty="0" smtClean="0"/>
                        <a:t>Discovery Learning</a:t>
                      </a:r>
                      <a:endParaRPr lang="en-US" sz="1200" dirty="0"/>
                    </a:p>
                  </a:txBody>
                  <a:tcPr>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0000"/>
                    </a:solidFill>
                  </a:tcPr>
                </a:tc>
                <a:tc>
                  <a:txBody>
                    <a:bodyPr/>
                    <a:lstStyle/>
                    <a:p>
                      <a:pPr algn="ctr"/>
                      <a:r>
                        <a:rPr lang="en-US" sz="1200" dirty="0" smtClean="0"/>
                        <a:t>Interactive Demonstrations</a:t>
                      </a:r>
                      <a:endParaRPr lang="en-US" sz="1200" dirty="0"/>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6600"/>
                    </a:solidFill>
                  </a:tcPr>
                </a:tc>
                <a:tc>
                  <a:txBody>
                    <a:bodyPr/>
                    <a:lstStyle/>
                    <a:p>
                      <a:pPr algn="ctr"/>
                      <a:r>
                        <a:rPr lang="en-US" sz="12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Inquiry </a:t>
                      </a:r>
                    </a:p>
                    <a:p>
                      <a:pPr algn="ctr"/>
                      <a:r>
                        <a:rPr lang="en-US" sz="12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Lessons</a:t>
                      </a:r>
                      <a:endParaRPr lang="en-US" sz="12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00"/>
                    </a:solidFill>
                  </a:tcPr>
                </a:tc>
                <a:tc>
                  <a:txBody>
                    <a:bodyPr/>
                    <a:lstStyle/>
                    <a:p>
                      <a:pPr algn="ctr"/>
                      <a:r>
                        <a:rPr lang="en-US" sz="1200" dirty="0" smtClean="0"/>
                        <a:t>Inquiry</a:t>
                      </a:r>
                    </a:p>
                    <a:p>
                      <a:pPr algn="ctr"/>
                      <a:r>
                        <a:rPr lang="en-US" sz="1200" baseline="0" dirty="0" smtClean="0"/>
                        <a:t> Labs</a:t>
                      </a:r>
                      <a:endParaRPr lang="en-US" sz="1200" dirty="0"/>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8000"/>
                    </a:solidFill>
                  </a:tcPr>
                </a:tc>
                <a:tc>
                  <a:txBody>
                    <a:bodyPr/>
                    <a:lstStyle/>
                    <a:p>
                      <a:pPr algn="ctr"/>
                      <a:r>
                        <a:rPr lang="en-US" sz="1200" dirty="0" smtClean="0"/>
                        <a:t>Real-world</a:t>
                      </a:r>
                    </a:p>
                    <a:p>
                      <a:pPr algn="ctr"/>
                      <a:r>
                        <a:rPr lang="en-US" sz="1200" baseline="0" dirty="0" smtClean="0"/>
                        <a:t>Applications</a:t>
                      </a:r>
                      <a:endParaRPr lang="en-US" sz="1200" dirty="0"/>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c>
                  <a:txBody>
                    <a:bodyPr/>
                    <a:lstStyle/>
                    <a:p>
                      <a:pPr algn="ctr"/>
                      <a:r>
                        <a:rPr lang="en-US" sz="1200" dirty="0" smtClean="0"/>
                        <a:t>Hypothetical Explanations</a:t>
                      </a:r>
                      <a:endParaRPr lang="en-US" sz="1200" dirty="0"/>
                    </a:p>
                  </a:txBody>
                  <a:tcPr>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660066"/>
                    </a:solidFill>
                  </a:tcPr>
                </a:tc>
              </a:tr>
            </a:tbl>
          </a:graphicData>
        </a:graphic>
      </p:graphicFrame>
    </p:spTree>
    <p:extLst>
      <p:ext uri="{BB962C8B-B14F-4D97-AF65-F5344CB8AC3E}">
        <p14:creationId xmlns:p14="http://schemas.microsoft.com/office/powerpoint/2010/main" val="290716654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Georgia"/>
        <a:ea typeface=""/>
        <a:cs typeface=""/>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6"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4878</TotalTime>
  <Words>1107</Words>
  <Application>Microsoft Macintosh PowerPoint</Application>
  <PresentationFormat>On-screen Show (4:3)</PresentationFormat>
  <Paragraphs>295</Paragraphs>
  <Slides>17</Slides>
  <Notes>2</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Blank Presentation</vt:lpstr>
      <vt:lpstr>The Levels of Inquiry Model of Science Teaching</vt:lpstr>
      <vt:lpstr>Science teaching: Historical background</vt:lpstr>
      <vt:lpstr>Attempts to help: Definitions of inquiry</vt:lpstr>
      <vt:lpstr>There is a greater need for guidance.</vt:lpstr>
      <vt:lpstr>What is inquiry-oriented teaching?</vt:lpstr>
      <vt:lpstr>Levels of Inquiry Model of Science Teaching</vt:lpstr>
      <vt:lpstr>Two fundamental questions:</vt:lpstr>
      <vt:lpstr>The Inquiry Spectrum</vt:lpstr>
      <vt:lpstr>Discovery Learning</vt:lpstr>
      <vt:lpstr>Interactive Demonstrations</vt:lpstr>
      <vt:lpstr>Inquiry Lessons</vt:lpstr>
      <vt:lpstr>Inquiry Labs</vt:lpstr>
      <vt:lpstr>Real-world Applications</vt:lpstr>
      <vt:lpstr>Hypothetical Explanations</vt:lpstr>
      <vt:lpstr>Levels of inquiry learning cycle</vt:lpstr>
      <vt:lpstr>Learning sequence example: Buoyancy </vt:lpstr>
      <vt:lpstr>Levels of Inquiry Model Application</vt:lpstr>
    </vt:vector>
  </TitlesOfParts>
  <Company>Creative Services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Walczynski (Admin)</dc:creator>
  <cp:lastModifiedBy>Carl Wenning</cp:lastModifiedBy>
  <cp:revision>127</cp:revision>
  <cp:lastPrinted>2006-10-05T21:29:32Z</cp:lastPrinted>
  <dcterms:modified xsi:type="dcterms:W3CDTF">2012-02-23T12:54:51Z</dcterms:modified>
</cp:coreProperties>
</file>