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0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9" r:id="rId3"/>
    <p:sldId id="290" r:id="rId4"/>
    <p:sldId id="293" r:id="rId5"/>
    <p:sldId id="292" r:id="rId6"/>
    <p:sldId id="294" r:id="rId7"/>
    <p:sldId id="295" r:id="rId8"/>
    <p:sldId id="296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286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285" r:id="rId30"/>
    <p:sldId id="287" r:id="rId31"/>
    <p:sldId id="288" r:id="rId32"/>
  </p:sldIdLst>
  <p:sldSz cx="9144000" cy="6858000" type="screen4x3"/>
  <p:notesSz cx="6858000" cy="9144000"/>
  <p:kinsoku lang="ja-JP" invalStChars="、。，．・：；？！゛゜ヽヾゝゞ々ー’”）〕］｝〉》」』】°‰′″℃％ぁぃぅぇぉっゃゅょゎァィゥェォッャュョヮヵヶ!%),.:;?]}｡｣､･ｧｨｩｪｫｬｭｮｯｰﾞﾟ¢" invalEndChars="‘“（〔［｛〈《「『【￥＄$([\{｢£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0000E0"/>
    <a:srgbClr val="72736E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76" autoAdjust="0"/>
    <p:restoredTop sz="90941" autoAdjust="0"/>
  </p:normalViewPr>
  <p:slideViewPr>
    <p:cSldViewPr>
      <p:cViewPr varScale="1">
        <p:scale>
          <a:sx n="100" d="100"/>
          <a:sy n="100" d="100"/>
        </p:scale>
        <p:origin x="-3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21175"/>
            <a:ext cx="5029200" cy="41671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>
            <a:prstTxWarp prst="textNoShape">
              <a:avLst/>
            </a:prstTxWarp>
          </a:bodyPr>
          <a:lstStyle/>
          <a:p>
            <a:pPr algn="r"/>
            <a:r>
              <a:rPr lang="en-US" sz="1000" i="1"/>
              <a:t>31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21175"/>
            <a:ext cx="5029200" cy="416718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4/21/11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4/21/11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modeling.asu.edu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df"/><Relationship Id="rId3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hy.ilstu.edu/pte/publications/" TargetMode="External"/><Relationship Id="rId3" Type="http://schemas.openxmlformats.org/officeDocument/2006/relationships/hyperlink" Target="http://modeling.asu.ed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1371600"/>
          </a:xfrm>
          <a:solidFill>
            <a:schemeClr val="accent2"/>
          </a:solidFill>
          <a:ln/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2"/>
                </a:solidFill>
              </a:rPr>
              <a:t>The Modeling Method of</a:t>
            </a:r>
            <a:r>
              <a:rPr lang="en-US" dirty="0" smtClean="0">
                <a:solidFill>
                  <a:schemeClr val="bg2"/>
                </a:solidFill>
              </a:rPr>
              <a:t> Instruction for Science and Mathematics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95400" y="4384675"/>
            <a:ext cx="6705600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dirty="0">
                <a:latin typeface="+mn-lt"/>
                <a:cs typeface="Gill Sans"/>
                <a:hlinkClick r:id="rId3"/>
              </a:rPr>
              <a:t>Arizona State </a:t>
            </a:r>
            <a:r>
              <a:rPr lang="en-US" sz="3200" dirty="0" smtClean="0">
                <a:latin typeface="+mn-lt"/>
                <a:cs typeface="Gill Sans"/>
                <a:hlinkClick r:id="rId3"/>
              </a:rPr>
              <a:t>University</a:t>
            </a:r>
            <a:r>
              <a:rPr lang="en-US" sz="3200" dirty="0">
                <a:latin typeface="+mn-lt"/>
                <a:cs typeface="Gill Sans"/>
                <a:hlinkClick r:id="rId3"/>
              </a:rPr>
              <a:t> </a:t>
            </a:r>
            <a:r>
              <a:rPr lang="en-US" sz="3200" dirty="0" smtClean="0">
                <a:latin typeface="+mn-lt"/>
                <a:cs typeface="Gill Sans"/>
                <a:hlinkClick r:id="rId3"/>
              </a:rPr>
              <a:t>Modeling Method </a:t>
            </a:r>
            <a:r>
              <a:rPr lang="en-US" sz="3200" dirty="0">
                <a:latin typeface="+mn-lt"/>
                <a:cs typeface="Gill Sans"/>
                <a:hlinkClick r:id="rId3"/>
              </a:rPr>
              <a:t>Web Site</a:t>
            </a:r>
            <a:endParaRPr lang="en-US" dirty="0">
              <a:latin typeface="+mn-lt"/>
              <a:cs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Modeling Method seeks to foster these views: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Science is coherent </a:t>
            </a:r>
          </a:p>
          <a:p>
            <a:pPr lvl="1"/>
            <a:r>
              <a:rPr lang="en-US" dirty="0" smtClean="0"/>
              <a:t>as opposed to the view that science consists of a set of loosely related concepts and problems</a:t>
            </a:r>
          </a:p>
          <a:p>
            <a:r>
              <a:rPr lang="en-US" dirty="0" smtClean="0"/>
              <a:t>Learning occurs when students actively seek understanding </a:t>
            </a:r>
          </a:p>
          <a:p>
            <a:pPr lvl="1"/>
            <a:r>
              <a:rPr lang="en-US" dirty="0" smtClean="0"/>
              <a:t>as opposed to the view that learning consists of taking notes, listening to the teacher, memorizing facts/formulas,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rather than models?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come to see problems and their answers as the units of knowledge.</a:t>
            </a:r>
          </a:p>
          <a:p>
            <a:r>
              <a:rPr lang="en-US" dirty="0" smtClean="0"/>
              <a:t>Students fail to see common elements in novel problems.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“But we never did a problem like this!”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Focusing on models rather than numerical problems!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Emphasis is placed on identifying the underlying structure of the system.</a:t>
            </a:r>
          </a:p>
          <a:p>
            <a:r>
              <a:rPr lang="en-US" dirty="0" smtClean="0"/>
              <a:t>Students identify or create a model and make inferences from the model to produce a solution.</a:t>
            </a:r>
          </a:p>
          <a:p>
            <a:r>
              <a:rPr lang="en-US" dirty="0" smtClean="0"/>
              <a:t>A few basic models are used again and again with only minor modifications.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model is a representation of structure in a physical system and/or its properties.</a:t>
            </a:r>
          </a:p>
          <a:p>
            <a:r>
              <a:rPr lang="en-US" dirty="0" smtClean="0"/>
              <a:t>The model has multiple representations, which taken together define the structure of the system.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 is distributed over multiple representations</a:t>
            </a:r>
            <a:endParaRPr lang="en-US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914400" y="1981200"/>
            <a:ext cx="7442200" cy="4191000"/>
            <a:chOff x="584" y="1248"/>
            <a:chExt cx="4688" cy="2640"/>
          </a:xfrm>
        </p:grpSpPr>
        <p:pic>
          <p:nvPicPr>
            <p:cNvPr id="5" name="Picture 3"/>
            <p:cNvPicPr>
              <a:picLocks noChangeArrowheads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2"/>
                <a:srcRect/>
                <a:stretch>
                  <a:fillRect/>
                </a:stretch>
              </p:blipFill>
            </mc:Choice>
            <mc:Fallback>
              <p:blipFill>
                <a:blip r:embed="rId3"/>
                <a:srcRect/>
                <a:stretch>
                  <a:fillRect/>
                </a:stretch>
              </p:blipFill>
            </mc:Fallback>
          </mc:AlternateContent>
          <p:spPr bwMode="auto">
            <a:xfrm>
              <a:off x="584" y="1248"/>
              <a:ext cx="4688" cy="26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641" y="1277"/>
              <a:ext cx="4526" cy="253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5715000"/>
            <a:ext cx="7556313" cy="411163"/>
          </a:xfrm>
        </p:spPr>
        <p:txBody>
          <a:bodyPr/>
          <a:lstStyle/>
          <a:p>
            <a:r>
              <a:rPr lang="en-US" dirty="0" smtClean="0"/>
              <a:t>with explicit statements describing relationships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 particle moving at constant velocity</a:t>
            </a:r>
          </a:p>
          <a:p>
            <a:endParaRPr lang="en-US" dirty="0"/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5867400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is science as inquiry </a:t>
            </a:r>
            <a:endParaRPr lang="en-U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Modeling is consistent with NSES content standards for grades 9-12.</a:t>
            </a:r>
          </a:p>
          <a:p>
            <a:pPr lvl="1"/>
            <a:r>
              <a:rPr lang="en-US" smtClean="0"/>
              <a:t>Formulate and revise scientific explanations and models using logic and evidence.</a:t>
            </a:r>
          </a:p>
          <a:p>
            <a:pPr lvl="2"/>
            <a:r>
              <a:rPr lang="en-US" smtClean="0"/>
              <a:t>“Student inquiries should culminate in formulating an explanation or model.”</a:t>
            </a:r>
          </a:p>
          <a:p>
            <a:pPr lvl="2"/>
            <a:r>
              <a:rPr lang="en-US" smtClean="0"/>
              <a:t>“In the process of answering questions, the students should engage in discussions and arguments that result in the revision of their explanations.”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Modeling Method foster student understanding? (pt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design their own experimental procedures.</a:t>
            </a:r>
          </a:p>
          <a:p>
            <a:r>
              <a:rPr lang="en-US" dirty="0" smtClean="0"/>
              <a:t>Students must justify their interpretations of data in teacher-guided Socratic dialogs.</a:t>
            </a:r>
          </a:p>
          <a:p>
            <a:r>
              <a:rPr lang="en-US" dirty="0" smtClean="0"/>
              <a:t>Models created from experimental interpretations are deployed in carefully selected problems, each of which is designed to illustrate aspects of the model.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Modeling Method foster student understanding? (pt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Solutions are presented by students to the entire class on whiteboards. </a:t>
            </a:r>
          </a:p>
          <a:p>
            <a:r>
              <a:rPr lang="en-US" dirty="0" smtClean="0"/>
              <a:t>Acceptable solutions reveal how a model (or models) accounts for the behavior of some physical system.</a:t>
            </a:r>
          </a:p>
          <a:p>
            <a:r>
              <a:rPr lang="en-US" dirty="0" smtClean="0"/>
              <a:t>Acceptable solutions are fully explicated using multiple representations.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Justification of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appeal to an interpretation of an experimental result</a:t>
            </a:r>
          </a:p>
          <a:p>
            <a:r>
              <a:rPr lang="en-US" dirty="0" smtClean="0"/>
              <a:t>Common questions:</a:t>
            </a:r>
          </a:p>
          <a:p>
            <a:pPr lvl="1"/>
            <a:r>
              <a:rPr lang="en-US" dirty="0" smtClean="0"/>
              <a:t>“Why did you do that?”</a:t>
            </a:r>
          </a:p>
          <a:p>
            <a:pPr lvl="1"/>
            <a:r>
              <a:rPr lang="en-US" dirty="0" smtClean="0"/>
              <a:t>“Where did that come from?”</a:t>
            </a:r>
          </a:p>
          <a:p>
            <a:pPr lvl="1"/>
            <a:r>
              <a:rPr lang="en-US" dirty="0" smtClean="0"/>
              <a:t>“How did you know to do that?”</a:t>
            </a:r>
          </a:p>
          <a:p>
            <a:r>
              <a:rPr lang="en-US" dirty="0" smtClean="0"/>
              <a:t>Unless students can explain something fully, they do not understand it!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different approach to science and mathematics instruction?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shows that after conventional instruction, students could not fully explain even the simplest of concepts, even though many could work related problems.</a:t>
            </a:r>
          </a:p>
          <a:p>
            <a:r>
              <a:rPr lang="en-US" dirty="0" smtClean="0"/>
              <a:t>Worse yet, conscientious conventional instruction delivered by talented (and even award-winning teachers) did not remedy the situation significantly.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Modeling change the work of the instructor?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Designer of experimental environments.</a:t>
            </a:r>
          </a:p>
          <a:p>
            <a:r>
              <a:rPr lang="en-US" dirty="0" smtClean="0"/>
              <a:t>Designer of problems and activities.</a:t>
            </a:r>
          </a:p>
          <a:p>
            <a:r>
              <a:rPr lang="en-US" dirty="0" smtClean="0"/>
              <a:t>Critical listener to student presentations, focusing on what makes good arguments in science.</a:t>
            </a:r>
          </a:p>
          <a:p>
            <a:r>
              <a:rPr lang="en-US" dirty="0" smtClean="0"/>
              <a:t>Establishes a trusting, open, “OK to make a mistake” classroom atmosphere.</a:t>
            </a:r>
          </a:p>
          <a:p>
            <a:r>
              <a:rPr lang="en-US" dirty="0" smtClean="0"/>
              <a:t>No longer “the sage on the stage”.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20,000 students nationwide, over 300 classes, from HS to graduate levels</a:t>
            </a:r>
          </a:p>
          <a:p>
            <a:r>
              <a:rPr lang="en-US" dirty="0" smtClean="0"/>
              <a:t>Substantial gains on FCI results</a:t>
            </a:r>
          </a:p>
          <a:p>
            <a:r>
              <a:rPr lang="en-US" dirty="0" smtClean="0"/>
              <a:t>Long term retention of fundamental physics concepts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 of Modeling Method of Physics Instruction</a:t>
            </a:r>
            <a:endParaRPr lang="en-US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600200" y="1905000"/>
            <a:ext cx="62484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</a:p>
          <a:p>
            <a:r>
              <a:rPr lang="en-US" dirty="0" smtClean="0"/>
              <a:t>Formulation</a:t>
            </a:r>
          </a:p>
          <a:p>
            <a:r>
              <a:rPr lang="en-US" dirty="0" smtClean="0"/>
              <a:t>Ramifications</a:t>
            </a:r>
          </a:p>
          <a:p>
            <a:r>
              <a:rPr lang="en-US" dirty="0" smtClean="0"/>
              <a:t>Validation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their observations of the situation under examination.</a:t>
            </a:r>
          </a:p>
          <a:p>
            <a:r>
              <a:rPr lang="en-US" dirty="0" smtClean="0"/>
              <a:t>Teacher is non-judgmental moderator.</a:t>
            </a:r>
          </a:p>
          <a:p>
            <a:r>
              <a:rPr lang="en-US" dirty="0" smtClean="0"/>
              <a:t>Students are guided to identify measurable variables.</a:t>
            </a:r>
          </a:p>
          <a:p>
            <a:r>
              <a:rPr lang="en-US" dirty="0" smtClean="0"/>
              <a:t>Dependent and independent variables are determined.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desired between variables is agreed upon.</a:t>
            </a:r>
          </a:p>
          <a:p>
            <a:r>
              <a:rPr lang="en-US" dirty="0" smtClean="0"/>
              <a:t>Discussion of experimental design.</a:t>
            </a:r>
          </a:p>
          <a:p>
            <a:r>
              <a:rPr lang="en-US" dirty="0" smtClean="0"/>
              <a:t>Students develop details of a procedure.</a:t>
            </a:r>
          </a:p>
          <a:p>
            <a:r>
              <a:rPr lang="en-US" dirty="0" smtClean="0"/>
              <a:t>Minimal intrusion by teacher.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formulation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construct graphical and mathematical representations.</a:t>
            </a:r>
          </a:p>
          <a:p>
            <a:r>
              <a:rPr lang="en-US" dirty="0" smtClean="0"/>
              <a:t>Groups prepare and present whiteboard summaries of results.</a:t>
            </a:r>
          </a:p>
          <a:p>
            <a:r>
              <a:rPr lang="en-US" dirty="0" smtClean="0"/>
              <a:t>Model is proposed.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ramification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I:  Model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defend experimental design, results, and interpretations.</a:t>
            </a:r>
          </a:p>
          <a:p>
            <a:r>
              <a:rPr lang="en-US" dirty="0" smtClean="0"/>
              <a:t>Other groups are selected to refute or to corroborate results.</a:t>
            </a:r>
          </a:p>
          <a:p>
            <a:r>
              <a:rPr lang="en-US" dirty="0" smtClean="0"/>
              <a:t>Socratic discussion heads towards consensus of an accurate representation of the model.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II:  Model deployment (pt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learn to apply model to variety of related situations.</a:t>
            </a:r>
          </a:p>
          <a:p>
            <a:pPr lvl="1"/>
            <a:r>
              <a:rPr lang="en-US" dirty="0" smtClean="0"/>
              <a:t>identify system composition</a:t>
            </a:r>
          </a:p>
          <a:p>
            <a:pPr lvl="1"/>
            <a:r>
              <a:rPr lang="en-US" dirty="0" smtClean="0"/>
              <a:t>accurately represent its structure</a:t>
            </a:r>
          </a:p>
          <a:p>
            <a:r>
              <a:rPr lang="en-US" dirty="0" smtClean="0"/>
              <a:t>Students articulate their understanding in oral presentations</a:t>
            </a:r>
          </a:p>
          <a:p>
            <a:r>
              <a:rPr lang="en-US" dirty="0" smtClean="0"/>
              <a:t>Students are guided by instructor's questions:</a:t>
            </a:r>
          </a:p>
          <a:p>
            <a:pPr lvl="2"/>
            <a:r>
              <a:rPr lang="en-US" dirty="0" smtClean="0"/>
              <a:t>Why did you do that?</a:t>
            </a:r>
          </a:p>
          <a:p>
            <a:pPr lvl="2"/>
            <a:r>
              <a:rPr lang="en-US" dirty="0" smtClean="0"/>
              <a:t>How do you know that?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II:  Model deployment (pt 2)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New situations for the same model.</a:t>
            </a:r>
          </a:p>
          <a:p>
            <a:r>
              <a:rPr lang="en-US" smtClean="0"/>
              <a:t>Contextual link to paradigm lab is cut.</a:t>
            </a:r>
          </a:p>
          <a:p>
            <a:r>
              <a:rPr lang="en-US" smtClean="0"/>
              <a:t>Groups work on solving carefully chosen problems each of which exhibits an application of the model.</a:t>
            </a:r>
          </a:p>
          <a:p>
            <a:r>
              <a:rPr lang="en-US" smtClean="0"/>
              <a:t>Each group whiteboards one problem for presentation to the class.</a:t>
            </a:r>
          </a:p>
          <a:p>
            <a:r>
              <a:rPr lang="en-US" smtClean="0"/>
              <a:t>Results defended and discussed.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our students really understand?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when students can readily solve the quantitative problem at left, yet not answer the conceptual question at right?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1676400" y="3276600"/>
            <a:ext cx="1778000" cy="1257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/>
              <a:stretch>
                <a:fillRect/>
              </a:stretch>
            </p:blipFill>
          </mc:Choice>
          <mc:Fallback>
            <p:blipFill>
              <a:blip r:embed="rId5"/>
              <a:srcRect/>
              <a:stretch>
                <a:fillRect/>
              </a:stretch>
            </p:blipFill>
          </mc:Fallback>
        </mc:AlternateContent>
        <p:spPr bwMode="auto">
          <a:xfrm>
            <a:off x="5257800" y="3200400"/>
            <a:ext cx="1968500" cy="1333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219200" y="4800600"/>
            <a:ext cx="32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+mn-lt"/>
              </a:rPr>
              <a:t>For the circuit above, determine the current in the 4 </a:t>
            </a:r>
            <a:r>
              <a:rPr lang="en-US" sz="1800" dirty="0" err="1" smtClean="0">
                <a:latin typeface="+mn-lt"/>
              </a:rPr>
              <a:t></a:t>
            </a:r>
            <a:r>
              <a:rPr lang="en-US" sz="1800" dirty="0" smtClean="0">
                <a:latin typeface="+mn-lt"/>
              </a:rPr>
              <a:t> resistor and the potential difference between P and Q.</a:t>
            </a:r>
            <a:endParaRPr lang="en-US" sz="18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0" y="4800600"/>
            <a:ext cx="32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Bulbs A, B and C are identical.  What happens to the brightness of bulbs A and B when switch S is closed?</a:t>
            </a:r>
            <a:endParaRPr lang="en-US" sz="1800" dirty="0"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Modeling materials as teaching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freely available Modeling Modeling resources; there is no need to reinvent the wheel!</a:t>
            </a:r>
          </a:p>
          <a:p>
            <a:r>
              <a:rPr lang="en-US" dirty="0" smtClean="0"/>
              <a:t>Use Modeling materials to:</a:t>
            </a:r>
          </a:p>
          <a:p>
            <a:pPr lvl="1"/>
            <a:r>
              <a:rPr lang="en-US" dirty="0" smtClean="0"/>
              <a:t>Prepare unit plans</a:t>
            </a:r>
          </a:p>
          <a:p>
            <a:pPr lvl="1"/>
            <a:r>
              <a:rPr lang="en-US" dirty="0" smtClean="0"/>
              <a:t>Prepare lesson plans</a:t>
            </a:r>
          </a:p>
          <a:p>
            <a:pPr lvl="1"/>
            <a:r>
              <a:rPr lang="en-US" dirty="0" smtClean="0"/>
              <a:t>Prepare STERS plans</a:t>
            </a:r>
          </a:p>
          <a:p>
            <a:pPr lvl="1"/>
            <a:r>
              <a:rPr lang="en-US" dirty="0" smtClean="0"/>
              <a:t>Student teach</a:t>
            </a:r>
          </a:p>
          <a:p>
            <a:pPr lvl="1"/>
            <a:r>
              <a:rPr lang="en-US" dirty="0" smtClean="0"/>
              <a:t>First years of teaching</a:t>
            </a:r>
          </a:p>
          <a:p>
            <a:r>
              <a:rPr lang="en-US" dirty="0" smtClean="0"/>
              <a:t>Take advantage of years of effort by in-service teachers!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Caveat: Modeling resources do not meet all expectations of the NSES.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are critical </a:t>
            </a:r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Philosophical and historical nature of </a:t>
            </a:r>
            <a:r>
              <a:rPr lang="en-US" dirty="0" smtClean="0"/>
              <a:t>science</a:t>
            </a:r>
            <a:endParaRPr lang="en-US" dirty="0" smtClean="0"/>
          </a:p>
          <a:p>
            <a:pPr lvl="1"/>
            <a:r>
              <a:rPr lang="en-US" dirty="0" smtClean="0"/>
              <a:t>Issues related to science and technology</a:t>
            </a:r>
          </a:p>
          <a:p>
            <a:pPr lvl="1"/>
            <a:r>
              <a:rPr lang="en-US" dirty="0" smtClean="0"/>
              <a:t>Technological applications of science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can be an over reliance on worksheets at the cost of developing a </a:t>
            </a:r>
            <a:r>
              <a:rPr lang="en-US" dirty="0" smtClean="0"/>
              <a:t>broader </a:t>
            </a:r>
            <a:r>
              <a:rPr lang="en-US" dirty="0" smtClean="0"/>
              <a:t>spectrum of</a:t>
            </a:r>
            <a:r>
              <a:rPr lang="en-US" dirty="0" smtClean="0"/>
              <a:t> scientific reasoning and authentic problem-solving skills</a:t>
            </a:r>
          </a:p>
          <a:p>
            <a:pPr lvl="1"/>
            <a:r>
              <a:rPr lang="en-US" dirty="0" smtClean="0"/>
              <a:t>Be certain to </a:t>
            </a:r>
            <a:r>
              <a:rPr lang="en-US" dirty="0" smtClean="0"/>
              <a:t>use </a:t>
            </a:r>
            <a:r>
              <a:rPr lang="en-US" dirty="0" smtClean="0"/>
              <a:t>learning sequences </a:t>
            </a:r>
            <a:r>
              <a:rPr lang="en-US" dirty="0" smtClean="0"/>
              <a:t>associated with the Inquiry Spectrum </a:t>
            </a:r>
            <a:r>
              <a:rPr lang="en-US" dirty="0" smtClean="0"/>
              <a:t>– especially at the higher cognitive levels (Wenning, 2005 and 2010</a:t>
            </a:r>
            <a:r>
              <a:rPr lang="en-US" dirty="0" smtClean="0"/>
              <a:t>; see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www.phy.ilstu.edu/pte/publications/</a:t>
            </a:r>
            <a:r>
              <a:rPr lang="en-US" dirty="0" smtClean="0"/>
              <a:t> )</a:t>
            </a:r>
          </a:p>
          <a:p>
            <a:r>
              <a:rPr lang="en-US" dirty="0" smtClean="0"/>
              <a:t>Modeling web site: </a:t>
            </a:r>
            <a:r>
              <a:rPr lang="en-US" dirty="0" smtClean="0">
                <a:hlinkClick r:id="rId3"/>
              </a:rPr>
              <a:t>http://modeling.asu.edu/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NOT made a difference in student understanding?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lucid, enthusiastic explanations and examples</a:t>
            </a:r>
          </a:p>
          <a:p>
            <a:r>
              <a:rPr lang="en-US" dirty="0" smtClean="0"/>
              <a:t>dramatic demonstrations</a:t>
            </a:r>
          </a:p>
          <a:p>
            <a:r>
              <a:rPr lang="en-US" dirty="0" smtClean="0"/>
              <a:t>intensive use of technology</a:t>
            </a:r>
          </a:p>
          <a:p>
            <a:r>
              <a:rPr lang="en-US" dirty="0" smtClean="0"/>
              <a:t>textbooks</a:t>
            </a:r>
          </a:p>
          <a:p>
            <a:r>
              <a:rPr lang="en-US" dirty="0" smtClean="0"/>
              <a:t>lots of problem solving and worksheets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theory of instruction must answer two questions.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students learn?</a:t>
            </a:r>
          </a:p>
          <a:p>
            <a:r>
              <a:rPr lang="en-US" dirty="0" smtClean="0"/>
              <a:t>How should students learn?</a:t>
            </a:r>
          </a:p>
          <a:p>
            <a:r>
              <a:rPr lang="en-US" dirty="0" smtClean="0"/>
              <a:t>Conventional answers: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Tell the students as much as you can.</a:t>
            </a:r>
          </a:p>
          <a:p>
            <a:pPr lvl="1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Show the students as much as you can.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assumption of conventional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have the same mental models the instructor does.  (NOT warranted by assessment results or interviews with students.)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conventional instruction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founded on folklore, hearsay, and casual observation.</a:t>
            </a:r>
          </a:p>
          <a:p>
            <a:r>
              <a:rPr lang="en-US" dirty="0" smtClean="0"/>
              <a:t>It typically emphasizes “plug and chug” techniques to work problems.</a:t>
            </a:r>
          </a:p>
          <a:p>
            <a:r>
              <a:rPr lang="en-US" dirty="0" smtClean="0"/>
              <a:t>It is not systematically refined based upon objective feedback.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students see as important in a traditional classroom?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Equations</a:t>
            </a:r>
          </a:p>
          <a:p>
            <a:r>
              <a:rPr lang="en-US" dirty="0" smtClean="0"/>
              <a:t>Similar steps in solving problems</a:t>
            </a:r>
          </a:p>
          <a:p>
            <a:r>
              <a:rPr lang="en-US" dirty="0" smtClean="0"/>
              <a:t>Numerical answers</a:t>
            </a:r>
          </a:p>
          <a:p>
            <a:endParaRPr lang="en-US" dirty="0" smtClean="0"/>
          </a:p>
          <a:p>
            <a:r>
              <a:rPr lang="en-US" dirty="0" smtClean="0"/>
              <a:t>	But where’s the conceptual understanding?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modeling classroom different?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student centered </a:t>
            </a:r>
            <a:r>
              <a:rPr lang="en-US" dirty="0" err="1" smtClean="0"/>
              <a:t>vs</a:t>
            </a:r>
            <a:r>
              <a:rPr lang="en-US" dirty="0" smtClean="0"/>
              <a:t> teacher centered.</a:t>
            </a:r>
          </a:p>
          <a:p>
            <a:r>
              <a:rPr lang="en-US" dirty="0" smtClean="0"/>
              <a:t>Students are active </a:t>
            </a:r>
            <a:r>
              <a:rPr lang="en-US" dirty="0" err="1" smtClean="0"/>
              <a:t>vs</a:t>
            </a:r>
            <a:r>
              <a:rPr lang="en-US" dirty="0" smtClean="0"/>
              <a:t> passive.</a:t>
            </a:r>
          </a:p>
          <a:p>
            <a:r>
              <a:rPr lang="en-US" dirty="0" smtClean="0"/>
              <a:t>Emphasis is on cognitive skill development </a:t>
            </a:r>
            <a:r>
              <a:rPr lang="en-US" dirty="0" err="1" smtClean="0"/>
              <a:t>vs</a:t>
            </a:r>
            <a:r>
              <a:rPr lang="en-US" dirty="0" smtClean="0"/>
              <a:t> knowledge transfer.</a:t>
            </a:r>
          </a:p>
          <a:p>
            <a:r>
              <a:rPr lang="en-US" dirty="0" smtClean="0"/>
              <a:t>Students construct and evaluate arguments </a:t>
            </a:r>
            <a:r>
              <a:rPr lang="en-US" dirty="0" err="1" smtClean="0"/>
              <a:t>vs</a:t>
            </a:r>
            <a:r>
              <a:rPr lang="en-US" dirty="0" smtClean="0"/>
              <a:t> finding the right answer.</a:t>
            </a:r>
          </a:p>
          <a:p>
            <a:r>
              <a:rPr lang="en-US" dirty="0" smtClean="0"/>
              <a:t>Teacher is Socratic guide </a:t>
            </a:r>
            <a:r>
              <a:rPr lang="en-US" dirty="0" err="1" smtClean="0"/>
              <a:t>vs</a:t>
            </a:r>
            <a:r>
              <a:rPr lang="en-US" dirty="0" smtClean="0"/>
              <a:t> the main authority.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420</TotalTime>
  <Words>1319</Words>
  <Application>Microsoft Macintosh PowerPoint</Application>
  <PresentationFormat>On-screen Show (4:3)</PresentationFormat>
  <Paragraphs>151</Paragraphs>
  <Slides>31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Advantage</vt:lpstr>
      <vt:lpstr>The Modeling Method of Instruction for Science and Mathematics</vt:lpstr>
      <vt:lpstr>Why a different approach to science and mathematics instruction?</vt:lpstr>
      <vt:lpstr>Do our students really understand?</vt:lpstr>
      <vt:lpstr>What has NOT made a difference in student understanding?</vt:lpstr>
      <vt:lpstr>Any theory of instruction must answer two questions.</vt:lpstr>
      <vt:lpstr>Basic assumption of conventional instruction</vt:lpstr>
      <vt:lpstr>Why does conventional instruction fail?</vt:lpstr>
      <vt:lpstr>What do students see as important in a traditional classroom?</vt:lpstr>
      <vt:lpstr>How is the modeling classroom different?</vt:lpstr>
      <vt:lpstr>The Modeling Method seeks to foster these views:</vt:lpstr>
      <vt:lpstr>Problems rather than models?</vt:lpstr>
      <vt:lpstr>Focusing on models rather than numerical problems!</vt:lpstr>
      <vt:lpstr>What is a model?</vt:lpstr>
      <vt:lpstr>The model is distributed over multiple representations</vt:lpstr>
      <vt:lpstr>Multiple representations</vt:lpstr>
      <vt:lpstr>Modeling is science as inquiry </vt:lpstr>
      <vt:lpstr>How does the Modeling Method foster student understanding? (pt 1)</vt:lpstr>
      <vt:lpstr>How does the Modeling Method foster student understanding? (pt 2)</vt:lpstr>
      <vt:lpstr>Justification of the model</vt:lpstr>
      <vt:lpstr>How does Modeling change the work of the instructor?</vt:lpstr>
      <vt:lpstr>Implementation results</vt:lpstr>
      <vt:lpstr>Effectiveness of Modeling Method of Physics Instruction</vt:lpstr>
      <vt:lpstr>Stage I:  Model development</vt:lpstr>
      <vt:lpstr>Stage I:  Model development</vt:lpstr>
      <vt:lpstr>Stage I:  Model development</vt:lpstr>
      <vt:lpstr>Stage I:  Model development</vt:lpstr>
      <vt:lpstr>Stage I:  Model development</vt:lpstr>
      <vt:lpstr>Stage II:  Model deployment (pt 1)</vt:lpstr>
      <vt:lpstr>Stage II:  Model deployment (pt 2)</vt:lpstr>
      <vt:lpstr>Modeling materials as teaching resources</vt:lpstr>
      <vt:lpstr>Caveat: Modeling resources do not meet all expectations of the NSES.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Modeling Method of  Physics Teaching</dc:title>
  <cp:lastModifiedBy>Carl Wenning</cp:lastModifiedBy>
  <cp:revision>19</cp:revision>
  <cp:lastPrinted>2005-05-13T18:33:48Z</cp:lastPrinted>
  <dcterms:created xsi:type="dcterms:W3CDTF">2011-04-21T16:41:09Z</dcterms:created>
  <dcterms:modified xsi:type="dcterms:W3CDTF">2011-04-21T16:54:34Z</dcterms:modified>
</cp:coreProperties>
</file>