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256" r:id="rId2"/>
    <p:sldId id="263" r:id="rId3"/>
    <p:sldId id="264" r:id="rId4"/>
    <p:sldId id="266" r:id="rId5"/>
    <p:sldId id="265" r:id="rId6"/>
    <p:sldId id="258" r:id="rId7"/>
    <p:sldId id="257" r:id="rId8"/>
    <p:sldId id="267" r:id="rId9"/>
    <p:sldId id="272" r:id="rId10"/>
    <p:sldId id="273" r:id="rId11"/>
    <p:sldId id="274" r:id="rId12"/>
    <p:sldId id="275" r:id="rId13"/>
    <p:sldId id="276" r:id="rId14"/>
    <p:sldId id="277" r:id="rId15"/>
    <p:sldId id="260" r:id="rId16"/>
    <p:sldId id="261" r:id="rId17"/>
    <p:sldId id="278"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80FF"/>
    <a:srgbClr val="6666FF"/>
    <a:srgbClr val="FF8000"/>
    <a:srgbClr val="EC9B50"/>
    <a:srgbClr val="DAD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1" autoAdjust="0"/>
    <p:restoredTop sz="90929"/>
  </p:normalViewPr>
  <p:slideViewPr>
    <p:cSldViewPr>
      <p:cViewPr varScale="1">
        <p:scale>
          <a:sx n="86" d="100"/>
          <a:sy n="86" d="100"/>
        </p:scale>
        <p:origin x="-120"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97214-1A49-F24D-B02F-518D07C39BD9}" type="slidenum">
              <a:rPr lang="en-US" smtClean="0"/>
              <a:pPr/>
              <a:t>14</a:t>
            </a:fld>
            <a:endParaRPr lang="en-US"/>
          </a:p>
        </p:txBody>
      </p:sp>
    </p:spTree>
    <p:extLst>
      <p:ext uri="{BB962C8B-B14F-4D97-AF65-F5344CB8AC3E}">
        <p14:creationId xmlns:p14="http://schemas.microsoft.com/office/powerpoint/2010/main" val="37878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t>10/12/11 9:06 PM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t>10/12/11 9:06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t>10/12/11 9:06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t>10/12/11 9:06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t>10/12/11 9:06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t>10/12/11 9:06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t>10/12/11 9:06 PM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t>10/12/11 9:06 PM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t>10/12/11 9:06 PM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t>10/12/11 9:06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t>10/12/11 9:06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val="3672216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Second </a:t>
            </a:r>
            <a:r>
              <a:rPr lang="en-US" dirty="0"/>
              <a:t>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t>10/12/11 9:06 PM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y.ilstu.edu/jpteo/" TargetMode="External"/><Relationship Id="rId4"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hyperlink" Target="http://www.phy.ilstu.edu/p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smtClean="0">
                <a:latin typeface="Times" charset="0"/>
              </a:rPr>
              <a:t>The Levels of Inquiry</a:t>
            </a:r>
            <a:br>
              <a:rPr lang="en-US" sz="3600" b="1" dirty="0" smtClean="0">
                <a:latin typeface="Times" charset="0"/>
              </a:rPr>
            </a:br>
            <a:r>
              <a:rPr lang="en-US" sz="3600" b="1" dirty="0" smtClean="0">
                <a:latin typeface="Times" charset="0"/>
              </a:rPr>
              <a:t>Model of</a:t>
            </a:r>
            <a:br>
              <a:rPr lang="en-US" sz="3600" b="1" dirty="0" smtClean="0">
                <a:latin typeface="Times" charset="0"/>
              </a:rPr>
            </a:br>
            <a:r>
              <a:rPr lang="en-US" sz="3600" b="1" dirty="0" smtClean="0">
                <a:latin typeface="Times" charset="0"/>
              </a:rPr>
              <a:t>Science </a:t>
            </a:r>
            <a:r>
              <a:rPr lang="en-US" sz="3600" b="1" dirty="0" smtClean="0">
                <a:latin typeface="Times" charset="0"/>
              </a:rPr>
              <a:t>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dirty="0" smtClean="0"/>
              <a:t>Dr. Carl J. Wenning</a:t>
            </a:r>
          </a:p>
          <a:p>
            <a:r>
              <a:rPr lang="en-US" sz="2400" dirty="0" smtClean="0"/>
              <a:t>Physics Department</a:t>
            </a:r>
          </a:p>
          <a:p>
            <a:r>
              <a:rPr lang="en-US" sz="2400" dirty="0" smtClean="0"/>
              <a:t>Illinois State University</a:t>
            </a:r>
          </a:p>
          <a:p>
            <a:r>
              <a:rPr lang="en-US" sz="2400" dirty="0" smtClean="0"/>
              <a:t>Normal, IL  U.S.A.</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Interactive Demonstrations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p>
          <a:p>
            <a:endParaRPr lang="en-US" sz="2000" b="0" kern="1200" dirty="0"/>
          </a:p>
          <a:p>
            <a:pPr algn="l"/>
            <a:r>
              <a:rPr lang="en-US" sz="2000" b="0" kern="1200" dirty="0" smtClean="0"/>
              <a:t>Students </a:t>
            </a:r>
            <a:r>
              <a:rPr lang="en-US" sz="2000" b="0" kern="1200" dirty="0"/>
              <a:t>are engaged in explanation and prediction-making that allows teacher to elicit, identify, confront, and resolve alternative conceptions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Basic Skills:</a:t>
            </a:r>
          </a:p>
          <a:p>
            <a:endParaRPr lang="en-US" sz="2000" b="0" kern="1200" dirty="0"/>
          </a:p>
          <a:p>
            <a:pPr marL="342900" indent="-342900" algn="l">
              <a:buClrTx/>
              <a:buFont typeface="Arial"/>
              <a:buChar char="•"/>
            </a:pPr>
            <a:r>
              <a:rPr lang="en-US" sz="2000" b="0" kern="1200" dirty="0"/>
              <a:t>P</a:t>
            </a:r>
            <a:r>
              <a:rPr lang="en-US" sz="2000" b="0" kern="1200" dirty="0" smtClean="0"/>
              <a:t>redicting </a:t>
            </a:r>
            <a:endParaRPr lang="en-US" sz="2000" b="0" kern="1200" dirty="0"/>
          </a:p>
          <a:p>
            <a:pPr marL="342900" indent="-342900" algn="l">
              <a:buClrTx/>
              <a:buFont typeface="Arial"/>
              <a:buChar char="•"/>
            </a:pPr>
            <a:r>
              <a:rPr lang="en-US" sz="2000" b="0" kern="1200" dirty="0"/>
              <a:t>E</a:t>
            </a:r>
            <a:r>
              <a:rPr lang="en-US" sz="2000" b="0" kern="1200" dirty="0" smtClean="0"/>
              <a:t>xplaining </a:t>
            </a:r>
            <a:endParaRPr lang="en-US" sz="2000" b="0" kern="1200" dirty="0"/>
          </a:p>
          <a:p>
            <a:pPr marL="342900" indent="-342900" algn="l">
              <a:buClrTx/>
              <a:buFont typeface="Arial"/>
              <a:buChar char="•"/>
            </a:pPr>
            <a:r>
              <a:rPr lang="en-US" sz="2000" b="0" kern="1200" dirty="0"/>
              <a:t>E</a:t>
            </a:r>
            <a:r>
              <a:rPr lang="en-US" sz="2000" b="0" kern="1200" dirty="0" smtClean="0"/>
              <a:t>stimating </a:t>
            </a:r>
            <a:endParaRPr lang="en-US" sz="2000" b="0" kern="1200" dirty="0"/>
          </a:p>
          <a:p>
            <a:pPr marL="342900" indent="-342900" algn="l">
              <a:buClrTx/>
              <a:buFont typeface="Arial"/>
              <a:buChar char="•"/>
            </a:pPr>
            <a:r>
              <a:rPr lang="en-US" sz="2000" b="0" kern="1200" dirty="0"/>
              <a:t>A</a:t>
            </a:r>
            <a:r>
              <a:rPr lang="en-US" sz="2000" b="0" kern="1200" dirty="0" smtClean="0"/>
              <a:t>cquiring </a:t>
            </a:r>
            <a:r>
              <a:rPr lang="en-US" sz="2000" b="0" kern="1200" dirty="0"/>
              <a:t>and processing data </a:t>
            </a:r>
          </a:p>
          <a:p>
            <a:pPr marL="342900" indent="-342900" algn="l">
              <a:buClrTx/>
              <a:buFont typeface="Arial"/>
              <a:buChar char="•"/>
            </a:pPr>
            <a:r>
              <a:rPr lang="en-US" sz="2000" b="0" kern="1200" dirty="0"/>
              <a:t>F</a:t>
            </a:r>
            <a:r>
              <a:rPr lang="en-US" sz="2000" b="0" kern="1200" dirty="0" smtClean="0"/>
              <a:t>ormulating </a:t>
            </a:r>
            <a:r>
              <a:rPr lang="en-US" sz="2000" b="0" kern="1200" dirty="0"/>
              <a:t>and revising scientific explanations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65926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Lessons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r>
              <a:rPr lang="en-US" sz="2000" b="0" kern="1200" dirty="0" smtClean="0"/>
              <a:t>Students </a:t>
            </a:r>
            <a:r>
              <a:rPr lang="en-US" sz="2000" b="0" kern="1200" dirty="0"/>
              <a:t>identify scientific principles and/or relationships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Intermediate Skills:</a:t>
            </a:r>
          </a:p>
          <a:p>
            <a:endParaRPr lang="en-US" sz="2000" b="0" kern="1200" dirty="0"/>
          </a:p>
          <a:p>
            <a:pPr marL="342900" indent="-342900" algn="l">
              <a:buClrTx/>
              <a:buFont typeface="Arial"/>
              <a:buChar char="•"/>
            </a:pPr>
            <a:r>
              <a:rPr lang="en-US" sz="2000" b="0" kern="1200" dirty="0"/>
              <a:t>M</a:t>
            </a:r>
            <a:r>
              <a:rPr lang="en-US" sz="2000" b="0" kern="1200" dirty="0" smtClean="0"/>
              <a:t>easuring </a:t>
            </a:r>
            <a:endParaRPr lang="en-US" sz="2000" b="0" kern="1200" dirty="0"/>
          </a:p>
          <a:p>
            <a:pPr marL="342900" indent="-342900" algn="l">
              <a:buClrTx/>
              <a:buFont typeface="Arial"/>
              <a:buChar char="•"/>
            </a:pPr>
            <a:r>
              <a:rPr lang="en-US" sz="2000" b="0" kern="1200" dirty="0"/>
              <a:t>C</a:t>
            </a:r>
            <a:r>
              <a:rPr lang="en-US" sz="2000" b="0" kern="1200" dirty="0" smtClean="0"/>
              <a:t>ollecting </a:t>
            </a:r>
            <a:r>
              <a:rPr lang="en-US" sz="2000" b="0" kern="1200" dirty="0"/>
              <a:t>and recording data </a:t>
            </a:r>
          </a:p>
          <a:p>
            <a:pPr marL="342900" indent="-342900" algn="l">
              <a:buClrTx/>
              <a:buFont typeface="Arial"/>
              <a:buChar char="•"/>
            </a:pPr>
            <a:r>
              <a:rPr lang="en-US" sz="2000" b="0" kern="1200" dirty="0"/>
              <a:t>C</a:t>
            </a:r>
            <a:r>
              <a:rPr lang="en-US" sz="2000" b="0" kern="1200" dirty="0" smtClean="0"/>
              <a:t>onstructing </a:t>
            </a:r>
            <a:r>
              <a:rPr lang="en-US" sz="2000" b="0" kern="1200" dirty="0"/>
              <a:t>a table of data</a:t>
            </a:r>
          </a:p>
          <a:p>
            <a:pPr marL="342900" indent="-342900" algn="l" eaLnBrk="1" fontAlgn="auto" hangingPunct="1">
              <a:spcBef>
                <a:spcPts val="0"/>
              </a:spcBef>
              <a:spcAft>
                <a:spcPts val="0"/>
              </a:spcAft>
              <a:buClrTx/>
              <a:buFont typeface="Arial"/>
              <a:buChar char="•"/>
              <a:defRPr/>
            </a:pPr>
            <a:r>
              <a:rPr lang="en-US" sz="2000" b="0" kern="1200" dirty="0"/>
              <a:t>D</a:t>
            </a:r>
            <a:r>
              <a:rPr lang="en-US" sz="2000" b="0" kern="1200" dirty="0" smtClean="0"/>
              <a:t>esigning </a:t>
            </a:r>
            <a:r>
              <a:rPr lang="en-US" sz="2000" b="0" kern="1200" dirty="0"/>
              <a:t>and conducting scientific investigations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7105512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Labs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establish empirical laws based on measurement of </a:t>
            </a:r>
            <a:r>
              <a:rPr lang="en-US" sz="2000" b="0" kern="1200" dirty="0" smtClean="0"/>
              <a:t>variables.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Integrated Skills:</a:t>
            </a:r>
          </a:p>
          <a:p>
            <a:endParaRPr lang="en-US" sz="2000" b="0" kern="1200" dirty="0"/>
          </a:p>
          <a:p>
            <a:pPr marL="342900" indent="-342900" algn="l">
              <a:buClrTx/>
              <a:buFont typeface="Arial"/>
              <a:buChar char="•"/>
            </a:pPr>
            <a:r>
              <a:rPr lang="en-US" sz="2000" b="0" kern="1200" dirty="0"/>
              <a:t>M</a:t>
            </a:r>
            <a:r>
              <a:rPr lang="en-US" sz="2000" b="0" kern="1200" dirty="0" smtClean="0"/>
              <a:t>easuring </a:t>
            </a:r>
            <a:r>
              <a:rPr lang="en-US" sz="2000" b="0" kern="1200" dirty="0"/>
              <a:t>metrically </a:t>
            </a:r>
          </a:p>
          <a:p>
            <a:pPr marL="342900" indent="-342900" algn="l">
              <a:buClrTx/>
              <a:buFont typeface="Arial"/>
              <a:buChar char="•"/>
            </a:pPr>
            <a:r>
              <a:rPr lang="en-US" sz="2000" b="0" kern="1200" dirty="0"/>
              <a:t>E</a:t>
            </a:r>
            <a:r>
              <a:rPr lang="en-US" sz="2000" b="0" kern="1200" dirty="0" smtClean="0"/>
              <a:t>stablishing </a:t>
            </a:r>
            <a:r>
              <a:rPr lang="en-US" sz="2000" b="0" kern="1200" dirty="0"/>
              <a:t>empirical laws on the basis of evidence and logic </a:t>
            </a:r>
          </a:p>
          <a:p>
            <a:pPr marL="342900" lvl="0" indent="-342900" algn="l" eaLnBrk="1" fontAlgn="auto" hangingPunct="1">
              <a:spcBef>
                <a:spcPts val="0"/>
              </a:spcBef>
              <a:spcAft>
                <a:spcPts val="0"/>
              </a:spcAft>
              <a:buClrTx/>
              <a:buFont typeface="Arial"/>
              <a:buChar char="•"/>
              <a:defRPr/>
            </a:pPr>
            <a:r>
              <a:rPr lang="en-US" sz="2000" b="0" kern="1200" dirty="0"/>
              <a:t>U</a:t>
            </a:r>
            <a:r>
              <a:rPr lang="en-US" sz="2000" b="0" kern="1200" dirty="0" smtClean="0"/>
              <a:t>sing </a:t>
            </a:r>
            <a:r>
              <a:rPr lang="en-US" sz="2000" b="0" kern="1200" dirty="0"/>
              <a:t>math &amp; technology in investigations </a:t>
            </a: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658356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Real-world Applications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Real-world Applications</a:t>
            </a:r>
          </a:p>
          <a:p>
            <a:pPr algn="l"/>
            <a:endParaRPr lang="en-US" sz="800" dirty="0" smtClean="0"/>
          </a:p>
          <a:p>
            <a:pPr algn="l"/>
            <a:r>
              <a:rPr lang="en-US" sz="2000" b="0" dirty="0" smtClean="0"/>
              <a:t>Students solve numerical problems related  to authentic situations while working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Culminating Skills:</a:t>
            </a:r>
          </a:p>
          <a:p>
            <a:endParaRPr lang="en-US" sz="800" dirty="0" smtClean="0"/>
          </a:p>
          <a:p>
            <a:pPr marL="342900" indent="-342900" algn="l">
              <a:buClrTx/>
              <a:buFont typeface="Arial"/>
              <a:buChar char="•"/>
            </a:pPr>
            <a:r>
              <a:rPr lang="en-US" sz="2000" b="0" dirty="0" smtClean="0"/>
              <a:t>Collect</a:t>
            </a:r>
            <a:r>
              <a:rPr lang="en-US" sz="2000" b="0" dirty="0"/>
              <a:t>, </a:t>
            </a:r>
            <a:r>
              <a:rPr lang="en-US" sz="2000" b="0" dirty="0" smtClean="0"/>
              <a:t>assess</a:t>
            </a:r>
            <a:r>
              <a:rPr lang="en-US" sz="2000" b="0" dirty="0"/>
              <a:t>, and interpret data </a:t>
            </a:r>
            <a:r>
              <a:rPr lang="en-US" sz="2000" b="0" dirty="0" smtClean="0"/>
              <a:t>from a </a:t>
            </a:r>
            <a:r>
              <a:rPr lang="en-US" sz="2000" b="0" dirty="0"/>
              <a:t>variety of </a:t>
            </a:r>
            <a:r>
              <a:rPr lang="en-US" sz="2000" b="0" dirty="0" smtClean="0"/>
              <a:t>sources</a:t>
            </a:r>
          </a:p>
          <a:p>
            <a:pPr marL="342900" indent="-342900" algn="l">
              <a:buClrTx/>
              <a:buFont typeface="Arial"/>
              <a:buChar char="•"/>
            </a:pPr>
            <a:r>
              <a:rPr lang="en-US" sz="2000" b="0" dirty="0" smtClean="0"/>
              <a:t>Construct reasoned arguments based on scientific evidence</a:t>
            </a:r>
          </a:p>
          <a:p>
            <a:pPr marL="342900" indent="-342900" algn="l">
              <a:buClrTx/>
              <a:buFont typeface="Arial"/>
              <a:buChar char="•"/>
            </a:pPr>
            <a:r>
              <a:rPr lang="en-US" sz="2000" b="0" dirty="0" smtClean="0"/>
              <a:t>Make and defend evidence-based decisions and judgments</a:t>
            </a:r>
          </a:p>
          <a:p>
            <a:pPr marL="342900" indent="-342900" algn="l">
              <a:buClrTx/>
              <a:buFont typeface="Arial"/>
              <a:buChar char="•"/>
            </a:pPr>
            <a:r>
              <a:rPr lang="en-US" sz="2000" b="0" dirty="0" smtClean="0"/>
              <a:t>Clarify </a:t>
            </a:r>
            <a:r>
              <a:rPr lang="en-US" sz="2000" b="0" dirty="0"/>
              <a:t>values in relation to natural and civil </a:t>
            </a:r>
            <a:r>
              <a:rPr lang="en-US" sz="2000" b="0" dirty="0" smtClean="0"/>
              <a:t>rights</a:t>
            </a:r>
          </a:p>
          <a:p>
            <a:pPr marL="342900" indent="-342900" algn="l">
              <a:buClrTx/>
              <a:buFont typeface="Arial"/>
              <a:buChar char="•"/>
            </a:pPr>
            <a:r>
              <a:rPr lang="en-US" sz="2000" b="0" dirty="0" smtClean="0"/>
              <a:t>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100913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Hypothetical Explanations</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generate explanations for observed </a:t>
            </a:r>
            <a:r>
              <a:rPr lang="en-US" sz="2000" b="0" kern="1200" dirty="0" smtClean="0"/>
              <a:t>phenomena.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Advanced Skills:</a:t>
            </a:r>
          </a:p>
          <a:p>
            <a:endParaRPr lang="en-US" sz="2000" dirty="0"/>
          </a:p>
          <a:p>
            <a:pPr marL="342900" indent="-342900" algn="l">
              <a:buClrTx/>
              <a:buFont typeface="Arial"/>
              <a:buChar char="•"/>
            </a:pPr>
            <a:r>
              <a:rPr lang="en-US" sz="2000" b="0" kern="1200" dirty="0"/>
              <a:t>S</a:t>
            </a:r>
            <a:r>
              <a:rPr lang="en-US" sz="2000" b="0" kern="1200" dirty="0" smtClean="0"/>
              <a:t>ynthesizing </a:t>
            </a:r>
            <a:r>
              <a:rPr lang="en-US" sz="2000" b="0" kern="1200" dirty="0" smtClean="0"/>
              <a:t>and testing </a:t>
            </a:r>
            <a:r>
              <a:rPr lang="en-US" sz="2000" b="0" kern="1200" dirty="0" smtClean="0"/>
              <a:t>complex </a:t>
            </a:r>
            <a:r>
              <a:rPr lang="en-US" sz="2000" b="0" kern="1200" dirty="0"/>
              <a:t>hypothetical explanations </a:t>
            </a:r>
          </a:p>
          <a:p>
            <a:pPr marL="342900" indent="-342900" algn="l">
              <a:buClrTx/>
              <a:buFont typeface="Arial"/>
              <a:buChar char="•"/>
            </a:pPr>
            <a:r>
              <a:rPr lang="en-US" sz="2000" b="0" kern="1200" dirty="0"/>
              <a:t>A</a:t>
            </a:r>
            <a:r>
              <a:rPr lang="en-US" sz="2000" b="0" kern="1200" dirty="0" smtClean="0"/>
              <a:t>nalyzing </a:t>
            </a:r>
            <a:r>
              <a:rPr lang="en-US" sz="2000" b="0" kern="1200" dirty="0"/>
              <a:t>and evaluating scientific arguments </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3353190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learning cycle</a:t>
            </a:r>
            <a:endParaRPr lang="en-US" b="1" dirty="0"/>
          </a:p>
        </p:txBody>
      </p:sp>
      <p:sp>
        <p:nvSpPr>
          <p:cNvPr id="4" name="Date Placeholder 3"/>
          <p:cNvSpPr>
            <a:spLocks noGrp="1"/>
          </p:cNvSpPr>
          <p:nvPr>
            <p:ph type="dt" sz="half" idx="10"/>
          </p:nvPr>
        </p:nvSpPr>
        <p:spPr/>
        <p:txBody>
          <a:bodyPr/>
          <a:lstStyle/>
          <a:p>
            <a:pPr>
              <a:defRPr/>
            </a:pPr>
            <a:fld id="{274B0A43-36D4-F945-A13E-EE96D8146DC7}"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pic>
        <p:nvPicPr>
          <p:cNvPr id="9" name="Content Placeholder 8" descr="cycle.jpg"/>
          <p:cNvPicPr>
            <a:picLocks noGrp="1" noChangeAspect="1"/>
          </p:cNvPicPr>
          <p:nvPr>
            <p:ph idx="1"/>
          </p:nvPr>
        </p:nvPicPr>
        <p:blipFill>
          <a:blip r:embed="rId3">
            <a:extLst>
              <a:ext uri="{28A0092B-C50C-407E-A947-70E740481C1C}">
                <a14:useLocalDpi xmlns:a14="http://schemas.microsoft.com/office/drawing/2010/main" val="0"/>
              </a:ext>
            </a:extLst>
          </a:blip>
          <a:srcRect l="-27840" r="-27840"/>
          <a:stretch>
            <a:fillRect/>
          </a:stretch>
        </p:blipFill>
        <p:spPr>
          <a:xfrm>
            <a:off x="685799" y="1600201"/>
            <a:ext cx="7772135" cy="3962400"/>
          </a:xfrm>
        </p:spPr>
      </p:pic>
    </p:spTree>
    <p:extLst>
      <p:ext uri="{BB962C8B-B14F-4D97-AF65-F5344CB8AC3E}">
        <p14:creationId xmlns:p14="http://schemas.microsoft.com/office/powerpoint/2010/main" val="20247159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Learning sequence example: Buoyancy</a:t>
            </a:r>
            <a:r>
              <a:rPr lang="en-US" b="1" i="1" dirty="0" smtClean="0"/>
              <a:t> </a:t>
            </a:r>
            <a:endParaRPr lang="en-US"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9809566"/>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gridCol w="4876800"/>
              </a:tblGrid>
              <a:tr h="370840">
                <a:tc>
                  <a:txBody>
                    <a:bodyPr/>
                    <a:lstStyle/>
                    <a:p>
                      <a:pPr algn="ctr"/>
                      <a:r>
                        <a:rPr lang="en-US" dirty="0" smtClean="0"/>
                        <a:t>Buoyancy</a:t>
                      </a:r>
                      <a:endParaRPr lang="en-US" dirty="0"/>
                    </a:p>
                  </a:txBody>
                  <a:tcPr/>
                </a:tc>
                <a:tc>
                  <a:txBody>
                    <a:bodyPr/>
                    <a:lstStyle/>
                    <a:p>
                      <a:pPr algn="ctr"/>
                      <a:r>
                        <a:rPr lang="en-US" dirty="0" smtClean="0"/>
                        <a:t>Pedagogical</a:t>
                      </a:r>
                      <a:r>
                        <a:rPr lang="en-US" baseline="0" dirty="0" smtClean="0"/>
                        <a:t> Practice – Sinking Objects</a:t>
                      </a:r>
                      <a:endParaRPr lang="en-US" dirty="0"/>
                    </a:p>
                  </a:txBody>
                  <a:tcPr/>
                </a:tc>
              </a:tr>
              <a:tr h="370840">
                <a:tc>
                  <a:txBody>
                    <a:bodyPr/>
                    <a:lstStyle/>
                    <a:p>
                      <a:pPr algn="ctr"/>
                      <a:r>
                        <a:rPr lang="en-US" dirty="0" smtClean="0">
                          <a:solidFill>
                            <a:srgbClr val="FFFFFF"/>
                          </a:solidFill>
                        </a:rPr>
                        <a:t>Discovery</a:t>
                      </a:r>
                      <a:r>
                        <a:rPr lang="en-US" baseline="0" dirty="0" smtClean="0">
                          <a:solidFill>
                            <a:srgbClr val="FFFFFF"/>
                          </a:solidFill>
                        </a:rPr>
                        <a:t> </a:t>
                      </a:r>
                    </a:p>
                    <a:p>
                      <a:pPr algn="ctr"/>
                      <a:r>
                        <a:rPr lang="en-US" baseline="0" dirty="0" smtClean="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experience floating and sinking as well</a:t>
                      </a:r>
                      <a:r>
                        <a:rPr lang="en-US" sz="1800" kern="1200" baseline="0" dirty="0" smtClean="0">
                          <a:effectLst/>
                        </a:rPr>
                        <a:t> as </a:t>
                      </a:r>
                      <a:r>
                        <a:rPr lang="en-US" sz="1800" kern="1200" dirty="0" smtClean="0">
                          <a:effectLst/>
                        </a:rPr>
                        <a:t>buoyant force.</a:t>
                      </a:r>
                      <a:endParaRPr lang="en-US" dirty="0" smtClean="0"/>
                    </a:p>
                  </a:txBody>
                  <a:tcPr/>
                </a:tc>
              </a:tr>
              <a:tr h="370840">
                <a:tc>
                  <a:txBody>
                    <a:bodyPr/>
                    <a:lstStyle/>
                    <a:p>
                      <a:pPr algn="ctr"/>
                      <a:r>
                        <a:rPr lang="en-US" dirty="0" smtClean="0">
                          <a:solidFill>
                            <a:srgbClr val="FFFFFF"/>
                          </a:solidFill>
                        </a:rPr>
                        <a:t>Interactive </a:t>
                      </a:r>
                    </a:p>
                    <a:p>
                      <a:pPr algn="ctr"/>
                      <a:r>
                        <a:rPr lang="en-US" dirty="0" smtClean="0">
                          <a:solidFill>
                            <a:srgbClr val="FFFFFF"/>
                          </a:solidFill>
                        </a:rPr>
                        <a:t>Demonstrations</a:t>
                      </a:r>
                      <a:endParaRPr lang="en-US" dirty="0">
                        <a:solidFill>
                          <a:srgbClr val="FFFFFF"/>
                        </a:solidFill>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a:t>
                      </a:r>
                      <a:r>
                        <a:rPr lang="en-US" sz="1800" kern="1200" baseline="0" dirty="0" smtClean="0">
                          <a:effectLst/>
                        </a:rPr>
                        <a:t> develop a relationship between weight in air, in water, and the buoyant force.</a:t>
                      </a:r>
                      <a:endParaRPr lang="en-US" dirty="0" smtClean="0"/>
                    </a:p>
                  </a:txBody>
                  <a:tcPr/>
                </a:tc>
              </a:tr>
              <a:tr h="370840">
                <a:tc>
                  <a:txBody>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identify factors that might influence buoyant</a:t>
                      </a:r>
                      <a:r>
                        <a:rPr lang="en-US" sz="1800" kern="1200" baseline="0" dirty="0" smtClean="0">
                          <a:effectLst/>
                        </a:rPr>
                        <a:t> force and conduct simple tests. </a:t>
                      </a:r>
                      <a:endParaRPr lang="en-US" dirty="0" smtClean="0"/>
                    </a:p>
                  </a:txBody>
                  <a:tcPr/>
                </a:tc>
              </a:tr>
              <a:tr h="370840">
                <a:tc>
                  <a:txBody>
                    <a:bodyPr/>
                    <a:lstStyle/>
                    <a:p>
                      <a:pPr algn="ctr"/>
                      <a:r>
                        <a:rPr lang="en-US" dirty="0" smtClean="0">
                          <a:solidFill>
                            <a:srgbClr val="FFFFFF"/>
                          </a:solidFill>
                        </a:rPr>
                        <a:t>Inquiry </a:t>
                      </a:r>
                    </a:p>
                    <a:p>
                      <a:pPr algn="ctr"/>
                      <a:r>
                        <a:rPr lang="en-US" dirty="0" smtClean="0">
                          <a:solidFill>
                            <a:srgbClr val="FFFFFF"/>
                          </a:solidFill>
                        </a:rPr>
                        <a:t>Labs</a:t>
                      </a:r>
                      <a:endParaRPr lang="en-US" dirty="0">
                        <a:solidFill>
                          <a:srgbClr val="FFFFFF"/>
                        </a:solidFill>
                      </a:endParaRP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establish empirical law for volume of immersed object and density</a:t>
                      </a:r>
                      <a:r>
                        <a:rPr lang="en-US" sz="1800" kern="1200" baseline="0" dirty="0" smtClean="0">
                          <a:effectLst/>
                        </a:rPr>
                        <a:t> of liquid, </a:t>
                      </a:r>
                      <a:r>
                        <a:rPr lang="en-US" sz="1800" i="1" kern="1200" baseline="0" dirty="0" smtClean="0">
                          <a:effectLst/>
                        </a:rPr>
                        <a:t>F=</a:t>
                      </a:r>
                      <a:r>
                        <a:rPr lang="en-US" sz="1800" i="1" kern="1200" baseline="0" dirty="0" err="1" smtClean="0">
                          <a:effectLst/>
                          <a:latin typeface="Symbol" charset="2"/>
                          <a:cs typeface="Symbol" charset="2"/>
                        </a:rPr>
                        <a:t>r</a:t>
                      </a:r>
                      <a:r>
                        <a:rPr lang="en-US" sz="1800" i="1" kern="1200" baseline="0" dirty="0" err="1" smtClean="0">
                          <a:effectLst/>
                        </a:rPr>
                        <a:t>Vg</a:t>
                      </a:r>
                      <a:r>
                        <a:rPr lang="en-US" sz="1800" i="1" kern="1200" baseline="0" dirty="0" smtClean="0">
                          <a:effectLst/>
                        </a:rPr>
                        <a:t>.</a:t>
                      </a:r>
                      <a:r>
                        <a:rPr lang="en-US" sz="1800" i="1" kern="1200" dirty="0" smtClean="0">
                          <a:effectLst/>
                        </a:rPr>
                        <a:t> </a:t>
                      </a:r>
                      <a:endParaRPr lang="en-US" i="1" dirty="0" smtClean="0"/>
                    </a:p>
                  </a:txBody>
                  <a:tcPr/>
                </a:tc>
              </a:tr>
              <a:tr h="370840">
                <a:tc>
                  <a:txBody>
                    <a:bodyPr/>
                    <a:lstStyle/>
                    <a:p>
                      <a:pPr algn="ctr"/>
                      <a:r>
                        <a:rPr lang="en-US" dirty="0" smtClean="0">
                          <a:solidFill>
                            <a:srgbClr val="FFFFFF"/>
                          </a:solidFill>
                        </a:rPr>
                        <a:t>Real-world</a:t>
                      </a:r>
                      <a:r>
                        <a:rPr lang="en-US" baseline="0" dirty="0" smtClean="0">
                          <a:solidFill>
                            <a:srgbClr val="FFFFFF"/>
                          </a:solidFill>
                        </a:rPr>
                        <a:t> </a:t>
                      </a:r>
                    </a:p>
                    <a:p>
                      <a:pPr algn="ctr"/>
                      <a:r>
                        <a:rPr lang="en-US" dirty="0" smtClean="0">
                          <a:solidFill>
                            <a:srgbClr val="FFFFFF"/>
                          </a:solidFill>
                        </a:rPr>
                        <a:t>Applications</a:t>
                      </a:r>
                      <a:endParaRPr lang="en-US" dirty="0">
                        <a:solidFill>
                          <a:srgbClr val="FFFFFF"/>
                        </a:solidFill>
                      </a:endParaRP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apply new knowledge to authentic situations.</a:t>
                      </a:r>
                      <a:endParaRPr lang="en-US" dirty="0" smtClean="0"/>
                    </a:p>
                  </a:txBody>
                  <a:tcPr/>
                </a:tc>
              </a:tr>
              <a:tr h="370840">
                <a:tc>
                  <a:txBody>
                    <a:bodyPr/>
                    <a:lstStyle/>
                    <a:p>
                      <a:pPr algn="ctr"/>
                      <a:r>
                        <a:rPr lang="en-US" dirty="0" smtClean="0">
                          <a:solidFill>
                            <a:srgbClr val="FFFFFF"/>
                          </a:solidFill>
                        </a:rPr>
                        <a:t>Hypothetical </a:t>
                      </a:r>
                    </a:p>
                    <a:p>
                      <a:pPr algn="ctr"/>
                      <a:r>
                        <a:rPr lang="en-US" dirty="0" smtClean="0">
                          <a:solidFill>
                            <a:srgbClr val="FFFFFF"/>
                          </a:solidFill>
                        </a:rPr>
                        <a:t>Explanations</a:t>
                      </a:r>
                      <a:endParaRPr lang="en-US" dirty="0">
                        <a:solidFill>
                          <a:srgbClr val="FFFFFF"/>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generate explanations for pressure at</a:t>
                      </a:r>
                      <a:r>
                        <a:rPr lang="en-US" sz="1800" kern="1200" baseline="0" dirty="0" smtClean="0">
                          <a:effectLst/>
                        </a:rPr>
                        <a:t> depth, </a:t>
                      </a:r>
                      <a:r>
                        <a:rPr lang="en-US" sz="1800" i="1" kern="1200" baseline="0" dirty="0" smtClean="0">
                          <a:effectLst/>
                        </a:rPr>
                        <a:t>P=</a:t>
                      </a:r>
                      <a:r>
                        <a:rPr lang="en-US" sz="1800" i="1" kern="1200" baseline="0" dirty="0" err="1" smtClean="0">
                          <a:effectLst/>
                          <a:latin typeface="Symbol" charset="2"/>
                          <a:cs typeface="Symbol" charset="2"/>
                        </a:rPr>
                        <a:t>r</a:t>
                      </a:r>
                      <a:r>
                        <a:rPr lang="en-US" sz="1800" i="1" kern="1200" baseline="0" dirty="0" err="1" smtClean="0">
                          <a:effectLst/>
                        </a:rPr>
                        <a:t>gh</a:t>
                      </a:r>
                      <a:r>
                        <a:rPr lang="en-US" sz="1800" i="1" kern="1200" baseline="0" dirty="0" smtClean="0">
                          <a:effectLst/>
                        </a:rPr>
                        <a:t>,</a:t>
                      </a:r>
                      <a:r>
                        <a:rPr lang="en-US" sz="1800" kern="1200" baseline="0" dirty="0" smtClean="0">
                          <a:effectLst/>
                        </a:rPr>
                        <a:t> and </a:t>
                      </a:r>
                      <a:r>
                        <a:rPr lang="en-US" sz="1800" i="1" kern="1200" dirty="0" smtClean="0">
                          <a:effectLst/>
                        </a:rPr>
                        <a:t>source</a:t>
                      </a:r>
                      <a:r>
                        <a:rPr lang="en-US" sz="1800" kern="1200" dirty="0" smtClean="0">
                          <a:effectLst/>
                        </a:rPr>
                        <a:t> of buoyant force.</a:t>
                      </a:r>
                      <a:endParaRPr lang="en-US" dirty="0" smtClean="0"/>
                    </a:p>
                  </a:txBody>
                  <a:tcPr/>
                </a:tc>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15</a:t>
            </a:fld>
            <a:endParaRPr lang="en-US"/>
          </a:p>
        </p:txBody>
      </p:sp>
    </p:spTree>
    <p:extLst>
      <p:ext uri="{BB962C8B-B14F-4D97-AF65-F5344CB8AC3E}">
        <p14:creationId xmlns:p14="http://schemas.microsoft.com/office/powerpoint/2010/main" val="250498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Model Application</a:t>
            </a:r>
            <a:endParaRPr lang="en-US" b="1" dirty="0"/>
          </a:p>
        </p:txBody>
      </p:sp>
      <p:sp>
        <p:nvSpPr>
          <p:cNvPr id="3" name="Content Placeholder 2"/>
          <p:cNvSpPr>
            <a:spLocks noGrp="1"/>
          </p:cNvSpPr>
          <p:nvPr>
            <p:ph idx="1"/>
          </p:nvPr>
        </p:nvSpPr>
        <p:spPr/>
        <p:txBody>
          <a:bodyPr/>
          <a:lstStyle/>
          <a:p>
            <a:endParaRPr lang="en-US" dirty="0" smtClean="0"/>
          </a:p>
          <a:p>
            <a:endParaRPr lang="en-US" sz="1800" dirty="0" smtClean="0"/>
          </a:p>
          <a:p>
            <a:r>
              <a:rPr lang="en-US" dirty="0" smtClean="0"/>
              <a:t>Curriculum Planning</a:t>
            </a:r>
          </a:p>
          <a:p>
            <a:pPr algn="l"/>
            <a:r>
              <a:rPr lang="en-US" b="0" dirty="0" smtClean="0"/>
              <a:t>Teach the subject matter that you can best teach using inquiry-oriented approaches.</a:t>
            </a:r>
          </a:p>
          <a:p>
            <a:endParaRPr lang="en-US" sz="1800" dirty="0" smtClean="0"/>
          </a:p>
          <a:p>
            <a:r>
              <a:rPr lang="en-US" dirty="0" smtClean="0"/>
              <a:t>Instructional Development</a:t>
            </a:r>
          </a:p>
          <a:p>
            <a:pPr algn="l"/>
            <a:r>
              <a:rPr lang="en-US" b="0" dirty="0" smtClean="0"/>
              <a:t>Prepare learning sequences that incorporate all levels of inquiry to the greatest extent possible.</a:t>
            </a:r>
            <a:endParaRPr lang="en-US"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16</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241539468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208017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0"/>
            <a:ext cx="7162800" cy="1143000"/>
          </a:xfrm>
        </p:spPr>
        <p:txBody>
          <a:bodyPr/>
          <a:lstStyle/>
          <a:p>
            <a:pPr algn="ctr"/>
            <a:r>
              <a:rPr lang="en-US" dirty="0" smtClean="0">
                <a:hlinkClick r:id="rId2"/>
              </a:rPr>
              <a:t>Physics </a:t>
            </a:r>
            <a:r>
              <a:rPr lang="en-US" dirty="0">
                <a:hlinkClick r:id="rId2"/>
              </a:rPr>
              <a:t>Teacher Education Program Web Site</a:t>
            </a:r>
            <a:r>
              <a:rPr lang="en-US" dirty="0"/>
              <a:t/>
            </a:r>
            <a:br>
              <a:rPr lang="en-US" dirty="0"/>
            </a:br>
            <a:r>
              <a:rPr lang="en-US" dirty="0" smtClean="0"/>
              <a:t/>
            </a:r>
            <a:br>
              <a:rPr lang="en-US" dirty="0" smtClean="0"/>
            </a:br>
            <a:r>
              <a:rPr lang="en-US" b="0" i="1" dirty="0">
                <a:solidFill>
                  <a:srgbClr val="000000"/>
                </a:solidFill>
                <a:hlinkClick r:id="rId3"/>
              </a:rPr>
              <a:t>Journal of Physics Teacher Education </a:t>
            </a:r>
            <a:r>
              <a:rPr lang="en-US" b="0" i="1" dirty="0" smtClean="0">
                <a:solidFill>
                  <a:srgbClr val="000000"/>
                </a:solidFill>
                <a:hlinkClick r:id="rId3"/>
              </a:rPr>
              <a:t>Online</a:t>
            </a:r>
            <a:endParaRPr lang="en-US" dirty="0"/>
          </a:p>
        </p:txBody>
      </p:sp>
      <p:pic>
        <p:nvPicPr>
          <p:cNvPr id="11" name="Picture Placeholder 10" descr="PTEPMAIN.jpg"/>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818" t="-8945" r="-5482" b="-8534"/>
          <a:stretch/>
        </p:blipFill>
        <p:spPr>
          <a:xfrm>
            <a:off x="1371600" y="1066800"/>
            <a:ext cx="6599043" cy="2489862"/>
          </a:xfrm>
        </p:spPr>
      </p:pic>
      <p:sp>
        <p:nvSpPr>
          <p:cNvPr id="4" name="Date Placeholder 3"/>
          <p:cNvSpPr>
            <a:spLocks noGrp="1"/>
          </p:cNvSpPr>
          <p:nvPr>
            <p:ph type="dt" sz="half" idx="10"/>
          </p:nvPr>
        </p:nvSpPr>
        <p:spPr/>
        <p:txBody>
          <a:bodyPr/>
          <a:lstStyle/>
          <a:p>
            <a:pPr>
              <a:defRPr/>
            </a:pPr>
            <a:fld id="{BA370923-E90C-594F-8A91-DB00CD0129BF}"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Tree>
    <p:extLst>
      <p:ext uri="{BB962C8B-B14F-4D97-AF65-F5344CB8AC3E}">
        <p14:creationId xmlns:p14="http://schemas.microsoft.com/office/powerpoint/2010/main" val="3332914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Science teaching: Historical background</a:t>
            </a:r>
            <a:endParaRPr lang="en-US" dirty="0"/>
          </a:p>
        </p:txBody>
      </p:sp>
      <p:sp>
        <p:nvSpPr>
          <p:cNvPr id="7" name="Text Placeholder 6"/>
          <p:cNvSpPr>
            <a:spLocks noGrp="1"/>
          </p:cNvSpPr>
          <p:nvPr>
            <p:ph type="body" idx="1"/>
          </p:nvPr>
        </p:nvSpPr>
        <p:spPr>
          <a:xfrm>
            <a:off x="457200" y="1535113"/>
            <a:ext cx="8229600" cy="522288"/>
          </a:xfrm>
        </p:spPr>
        <p:txBody>
          <a:bodyPr/>
          <a:lstStyle/>
          <a:p>
            <a:r>
              <a:rPr lang="en-US" sz="2000" dirty="0" smtClean="0"/>
              <a:t>There have been many influential philosophers </a:t>
            </a:r>
            <a:r>
              <a:rPr lang="en-US" sz="2000" dirty="0"/>
              <a:t>of </a:t>
            </a:r>
            <a:r>
              <a:rPr lang="en-US" sz="2000" dirty="0" smtClean="0"/>
              <a:t>education</a:t>
            </a:r>
            <a:endParaRPr lang="en-US" sz="2000" dirty="0"/>
          </a:p>
        </p:txBody>
      </p:sp>
      <p:sp>
        <p:nvSpPr>
          <p:cNvPr id="3" name="Content Placeholder 2"/>
          <p:cNvSpPr>
            <a:spLocks noGrp="1"/>
          </p:cNvSpPr>
          <p:nvPr>
            <p:ph sz="half" idx="2"/>
          </p:nvPr>
        </p:nvSpPr>
        <p:spPr>
          <a:xfrm>
            <a:off x="457200" y="2286000"/>
            <a:ext cx="4040188" cy="2133600"/>
          </a:xfrm>
        </p:spPr>
        <p:txBody>
          <a:bodyPr/>
          <a:lstStyle/>
          <a:p>
            <a:pPr marL="0" indent="0" algn="l">
              <a:buNone/>
            </a:pPr>
            <a:r>
              <a:rPr lang="en-US" sz="1800" b="0" dirty="0" smtClean="0">
                <a:solidFill>
                  <a:srgbClr val="000000"/>
                </a:solidFill>
              </a:rPr>
              <a:t>Experiential Learning (J. Dewey)</a:t>
            </a:r>
          </a:p>
          <a:p>
            <a:pPr marL="0" indent="0" algn="l">
              <a:buNone/>
            </a:pPr>
            <a:r>
              <a:rPr lang="en-US" sz="1800" b="0" dirty="0" smtClean="0">
                <a:solidFill>
                  <a:srgbClr val="000000"/>
                </a:solidFill>
              </a:rPr>
              <a:t>Cognitive </a:t>
            </a:r>
            <a:r>
              <a:rPr lang="en-US" sz="1800" b="0" dirty="0">
                <a:solidFill>
                  <a:srgbClr val="000000"/>
                </a:solidFill>
              </a:rPr>
              <a:t>Load Theory (J. </a:t>
            </a:r>
            <a:r>
              <a:rPr lang="en-US" sz="1800" b="0" dirty="0" err="1">
                <a:solidFill>
                  <a:srgbClr val="000000"/>
                </a:solidFill>
              </a:rPr>
              <a:t>Sweller</a:t>
            </a:r>
            <a:r>
              <a:rPr lang="en-US" sz="1800" b="0" dirty="0" smtClean="0">
                <a:solidFill>
                  <a:srgbClr val="000000"/>
                </a:solidFill>
              </a:rPr>
              <a:t>)</a:t>
            </a:r>
          </a:p>
          <a:p>
            <a:pPr marL="0" indent="0" algn="l">
              <a:buNone/>
            </a:pPr>
            <a:r>
              <a:rPr lang="en-US" sz="1800" b="0" dirty="0" smtClean="0">
                <a:solidFill>
                  <a:srgbClr val="000000"/>
                </a:solidFill>
              </a:rPr>
              <a:t>Conditions of Learning (R. Gagne)</a:t>
            </a:r>
          </a:p>
          <a:p>
            <a:pPr marL="0" indent="0" algn="l">
              <a:buNone/>
            </a:pPr>
            <a:r>
              <a:rPr lang="en-US" sz="1800" b="0" dirty="0" smtClean="0">
                <a:solidFill>
                  <a:srgbClr val="000000"/>
                </a:solidFill>
              </a:rPr>
              <a:t>Connectionism </a:t>
            </a:r>
            <a:r>
              <a:rPr lang="en-US" sz="1800" b="0" dirty="0">
                <a:solidFill>
                  <a:srgbClr val="000000"/>
                </a:solidFill>
              </a:rPr>
              <a:t>(E. Thorndike)</a:t>
            </a:r>
          </a:p>
          <a:p>
            <a:pPr marL="0" indent="0" algn="l">
              <a:buNone/>
            </a:pPr>
            <a:r>
              <a:rPr lang="en-US" sz="1800" b="0" dirty="0" smtClean="0"/>
              <a:t>Constructivist </a:t>
            </a:r>
            <a:r>
              <a:rPr lang="en-US" sz="1800" b="0" dirty="0"/>
              <a:t>Theory (J. Bruner</a:t>
            </a:r>
            <a:r>
              <a:rPr lang="en-US" sz="1800" b="0" dirty="0" smtClean="0"/>
              <a:t>)</a:t>
            </a:r>
          </a:p>
          <a:p>
            <a:pPr marL="0" indent="0" algn="l">
              <a:buNone/>
            </a:pPr>
            <a:r>
              <a:rPr lang="en-US" sz="1800" b="0" dirty="0"/>
              <a:t>Experiential Learning (C. Rogers)</a:t>
            </a:r>
          </a:p>
          <a:p>
            <a:pPr marL="0" indent="0" algn="l">
              <a:buNone/>
            </a:pPr>
            <a:r>
              <a:rPr lang="en-US" sz="1800" b="0" dirty="0"/>
              <a:t>Genetic Epistemology (J. Piaget</a:t>
            </a:r>
            <a:r>
              <a:rPr lang="en-US" sz="1800" b="0" dirty="0" smtClean="0"/>
              <a:t>)</a:t>
            </a:r>
          </a:p>
          <a:p>
            <a:endParaRPr lang="en-US" sz="2400" dirty="0" smtClean="0">
              <a:solidFill>
                <a:srgbClr val="000000"/>
              </a:solidFill>
            </a:endParaRPr>
          </a:p>
          <a:p>
            <a:pPr marL="400050" lvl="1" indent="0">
              <a:buNone/>
            </a:pPr>
            <a:endParaRPr lang="en-US" dirty="0">
              <a:solidFill>
                <a:srgbClr val="000000"/>
              </a:solidFill>
            </a:endParaRPr>
          </a:p>
        </p:txBody>
      </p:sp>
      <p:sp>
        <p:nvSpPr>
          <p:cNvPr id="6" name="Content Placeholder 5"/>
          <p:cNvSpPr>
            <a:spLocks noGrp="1"/>
          </p:cNvSpPr>
          <p:nvPr>
            <p:ph sz="quarter" idx="4"/>
          </p:nvPr>
        </p:nvSpPr>
        <p:spPr>
          <a:xfrm>
            <a:off x="4419601" y="2286000"/>
            <a:ext cx="4572000" cy="2057400"/>
          </a:xfrm>
        </p:spPr>
        <p:txBody>
          <a:bodyPr/>
          <a:lstStyle/>
          <a:p>
            <a:pPr marL="0" indent="0" algn="l">
              <a:buNone/>
            </a:pPr>
            <a:r>
              <a:rPr lang="en-US" sz="1800" b="0" dirty="0"/>
              <a:t>Levels of Processing (</a:t>
            </a:r>
            <a:r>
              <a:rPr lang="en-US" sz="1800" b="0" dirty="0" err="1"/>
              <a:t>Craik</a:t>
            </a:r>
            <a:r>
              <a:rPr lang="en-US" sz="1800" b="0" dirty="0"/>
              <a:t> &amp; Lockhart)</a:t>
            </a:r>
          </a:p>
          <a:p>
            <a:pPr marL="0" indent="0" algn="l">
              <a:buNone/>
            </a:pPr>
            <a:r>
              <a:rPr lang="en-US" sz="1800" b="0" dirty="0"/>
              <a:t>Multiple Intelligences (H. Gardner)</a:t>
            </a:r>
          </a:p>
          <a:p>
            <a:pPr marL="0" indent="0" algn="l">
              <a:buNone/>
            </a:pPr>
            <a:r>
              <a:rPr lang="en-US" sz="1800" b="0" dirty="0"/>
              <a:t>Situated Learning (J. Lave)</a:t>
            </a:r>
          </a:p>
          <a:p>
            <a:pPr marL="0" indent="0" algn="l">
              <a:buNone/>
            </a:pPr>
            <a:r>
              <a:rPr lang="en-US" sz="1800" b="0" dirty="0"/>
              <a:t>Social Development (L. </a:t>
            </a:r>
            <a:r>
              <a:rPr lang="en-US" sz="1800" b="0" dirty="0" err="1"/>
              <a:t>Vygotsky</a:t>
            </a:r>
            <a:r>
              <a:rPr lang="en-US" sz="1800" b="0" dirty="0"/>
              <a:t>)</a:t>
            </a:r>
          </a:p>
          <a:p>
            <a:pPr marL="0" indent="0" algn="l">
              <a:buNone/>
            </a:pPr>
            <a:r>
              <a:rPr lang="en-US" sz="1800" b="0" dirty="0"/>
              <a:t>Social Learning Theory (A. Bandura)</a:t>
            </a:r>
          </a:p>
          <a:p>
            <a:pPr marL="0" indent="0" algn="l">
              <a:buNone/>
            </a:pPr>
            <a:r>
              <a:rPr lang="en-US" sz="1800" b="0" dirty="0" err="1"/>
              <a:t>Subsumption</a:t>
            </a:r>
            <a:r>
              <a:rPr lang="en-US" sz="1800" b="0" dirty="0"/>
              <a:t> Theory (D. </a:t>
            </a:r>
            <a:r>
              <a:rPr lang="en-US" sz="1800" b="0" dirty="0" err="1" smtClean="0"/>
              <a:t>Ausubel</a:t>
            </a:r>
            <a:r>
              <a:rPr lang="en-US" sz="1800" b="0" dirty="0" smtClean="0"/>
              <a:t>)</a:t>
            </a:r>
          </a:p>
          <a:p>
            <a:pPr marL="0" indent="0" algn="l">
              <a:buNone/>
            </a:pPr>
            <a:r>
              <a:rPr lang="en-US" sz="1800" b="0" dirty="0"/>
              <a:t>Information Processing Theory (G. Miller)</a:t>
            </a:r>
            <a:endParaRPr lang="en-US" sz="1800"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a:t>
            </a:fld>
            <a:endParaRPr lang="en-US"/>
          </a:p>
        </p:txBody>
      </p:sp>
      <p:sp>
        <p:nvSpPr>
          <p:cNvPr id="9" name="TextBox 8"/>
          <p:cNvSpPr txBox="1"/>
          <p:nvPr/>
        </p:nvSpPr>
        <p:spPr>
          <a:xfrm>
            <a:off x="609600" y="4876800"/>
            <a:ext cx="8077200" cy="707886"/>
          </a:xfrm>
          <a:prstGeom prst="rect">
            <a:avLst/>
          </a:prstGeom>
          <a:noFill/>
        </p:spPr>
        <p:txBody>
          <a:bodyPr wrap="square" rtlCol="0">
            <a:spAutoFit/>
          </a:bodyPr>
          <a:lstStyle/>
          <a:p>
            <a:pPr algn="ctr"/>
            <a:r>
              <a:rPr lang="en-US" sz="2000" b="1" dirty="0" smtClean="0">
                <a:latin typeface="+mj-lt"/>
              </a:rPr>
              <a:t>but none has dealt effectively with teaching </a:t>
            </a:r>
            <a:br>
              <a:rPr lang="en-US" sz="2000" b="1" dirty="0" smtClean="0">
                <a:latin typeface="+mj-lt"/>
              </a:rPr>
            </a:br>
            <a:r>
              <a:rPr lang="en-US" sz="2000" b="1" dirty="0" smtClean="0">
                <a:latin typeface="+mj-lt"/>
              </a:rPr>
              <a:t>science using inquiry-oriented approaches.</a:t>
            </a:r>
            <a:endParaRPr lang="en-US" sz="2000" b="1" dirty="0">
              <a:latin typeface="+mj-lt"/>
            </a:endParaRPr>
          </a:p>
        </p:txBody>
      </p:sp>
    </p:spTree>
    <p:extLst>
      <p:ext uri="{BB962C8B-B14F-4D97-AF65-F5344CB8AC3E}">
        <p14:creationId xmlns:p14="http://schemas.microsoft.com/office/powerpoint/2010/main" val="1569100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Attempts to help: Definitions of inquiry</a:t>
            </a:r>
            <a:endParaRPr lang="en-US" dirty="0"/>
          </a:p>
        </p:txBody>
      </p:sp>
      <p:sp>
        <p:nvSpPr>
          <p:cNvPr id="3" name="Text Placeholder 2"/>
          <p:cNvSpPr>
            <a:spLocks noGrp="1"/>
          </p:cNvSpPr>
          <p:nvPr>
            <p:ph type="body" idx="1"/>
          </p:nvPr>
        </p:nvSpPr>
        <p:spPr/>
        <p:txBody>
          <a:bodyPr/>
          <a:lstStyle/>
          <a:p>
            <a:r>
              <a:rPr lang="en-US" sz="2000" dirty="0" smtClean="0"/>
              <a:t>National Science Education Standards – NRC</a:t>
            </a:r>
            <a:endParaRPr lang="en-US" sz="2000" dirty="0"/>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a:t>
            </a:r>
            <a:r>
              <a:rPr lang="en-US" sz="2000" b="0" dirty="0" smtClean="0"/>
              <a:t>world.” </a:t>
            </a:r>
            <a:endParaRPr lang="en-US" sz="2000" b="0" dirty="0"/>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smtClean="0"/>
              <a:t>National Science Teachers Association - NSTA</a:t>
            </a:r>
            <a:endParaRPr lang="en-US" sz="2000" dirty="0"/>
          </a:p>
        </p:txBody>
      </p:sp>
      <p:sp>
        <p:nvSpPr>
          <p:cNvPr id="6" name="Content Placeholder 5"/>
          <p:cNvSpPr>
            <a:spLocks noGrp="1"/>
          </p:cNvSpPr>
          <p:nvPr>
            <p:ph sz="quarter" idx="4"/>
          </p:nvPr>
        </p:nvSpPr>
        <p:spPr/>
        <p:txBody>
          <a:bodyPr/>
          <a:lstStyle/>
          <a:p>
            <a:pPr marL="0" indent="0" algn="l">
              <a:buNone/>
            </a:pPr>
            <a:r>
              <a:rPr lang="en-US" sz="2000" b="0" dirty="0" smtClean="0"/>
              <a:t>“Scientific </a:t>
            </a:r>
            <a:r>
              <a:rPr lang="en-US" sz="2000" b="0" dirty="0"/>
              <a:t>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a:t>
            </a:r>
            <a:r>
              <a:rPr lang="en-US" sz="2000" b="0" dirty="0" smtClean="0"/>
              <a:t>conclusions.” </a:t>
            </a:r>
            <a:endParaRPr lang="en-US" sz="2000" b="0" dirty="0"/>
          </a:p>
          <a:p>
            <a:pPr marL="0" indent="0">
              <a:buNone/>
            </a:pPr>
            <a:endParaRPr lang="en-US" b="0" dirty="0" smtClean="0"/>
          </a:p>
        </p:txBody>
      </p:sp>
      <p:sp>
        <p:nvSpPr>
          <p:cNvPr id="7" name="Date Placeholder 6"/>
          <p:cNvSpPr>
            <a:spLocks noGrp="1"/>
          </p:cNvSpPr>
          <p:nvPr>
            <p:ph type="dt" sz="half" idx="10"/>
          </p:nvPr>
        </p:nvSpPr>
        <p:spPr/>
        <p:txBody>
          <a:bodyPr/>
          <a:lstStyle/>
          <a:p>
            <a:pPr>
              <a:defRPr/>
            </a:pPr>
            <a:fld id="{2E554932-06C0-B24F-A73D-6AB021F7C123}" type="datetime9">
              <a:rPr lang="en-US" smtClean="0"/>
              <a:t>10/12/11 9:06 PM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3</a:t>
            </a:fld>
            <a:endParaRPr lang="en-US"/>
          </a:p>
        </p:txBody>
      </p:sp>
    </p:spTree>
    <p:extLst>
      <p:ext uri="{BB962C8B-B14F-4D97-AF65-F5344CB8AC3E}">
        <p14:creationId xmlns:p14="http://schemas.microsoft.com/office/powerpoint/2010/main" val="1061253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There is a greater need for guidance.</a:t>
            </a:r>
            <a:endParaRPr lang="en-US" dirty="0"/>
          </a:p>
        </p:txBody>
      </p:sp>
      <p:sp>
        <p:nvSpPr>
          <p:cNvPr id="3" name="Text Placeholder 2"/>
          <p:cNvSpPr>
            <a:spLocks noGrp="1"/>
          </p:cNvSpPr>
          <p:nvPr>
            <p:ph type="body" idx="1"/>
          </p:nvPr>
        </p:nvSpPr>
        <p:spPr/>
        <p:txBody>
          <a:bodyPr/>
          <a:lstStyle/>
          <a:p>
            <a:r>
              <a:rPr lang="en-US" dirty="0" smtClean="0"/>
              <a:t>Science teaching</a:t>
            </a:r>
            <a:endParaRPr lang="en-US" dirty="0"/>
          </a:p>
        </p:txBody>
      </p:sp>
      <p:sp>
        <p:nvSpPr>
          <p:cNvPr id="4" name="Content Placeholder 3"/>
          <p:cNvSpPr>
            <a:spLocks noGrp="1"/>
          </p:cNvSpPr>
          <p:nvPr>
            <p:ph sz="half" idx="2"/>
          </p:nvPr>
        </p:nvSpPr>
        <p:spPr/>
        <p:txBody>
          <a:bodyPr/>
          <a:lstStyle/>
          <a:p>
            <a:pPr marL="0" indent="0" algn="l">
              <a:buNone/>
            </a:pPr>
            <a:r>
              <a:rPr lang="en-US" b="0" dirty="0" smtClean="0"/>
              <a:t>Traditional approaches:</a:t>
            </a:r>
          </a:p>
          <a:p>
            <a:pPr marL="400050" lvl="1" indent="0">
              <a:buNone/>
            </a:pPr>
            <a:r>
              <a:rPr lang="en-US" b="0" dirty="0" smtClean="0">
                <a:solidFill>
                  <a:srgbClr val="000000"/>
                </a:solidFill>
              </a:rPr>
              <a:t>teacher seen as authority</a:t>
            </a:r>
          </a:p>
          <a:p>
            <a:pPr marL="400050" lvl="1" indent="0">
              <a:buNone/>
            </a:pPr>
            <a:r>
              <a:rPr lang="en-US" b="0" dirty="0" smtClean="0">
                <a:solidFill>
                  <a:srgbClr val="000000"/>
                </a:solidFill>
              </a:rPr>
              <a:t>“received” knowledge</a:t>
            </a:r>
          </a:p>
          <a:p>
            <a:pPr marL="400050" lvl="1" indent="0">
              <a:buNone/>
            </a:pPr>
            <a:r>
              <a:rPr lang="en-US" b="0" dirty="0" smtClean="0">
                <a:solidFill>
                  <a:srgbClr val="000000"/>
                </a:solidFill>
              </a:rPr>
              <a:t>emphasis on equations</a:t>
            </a:r>
          </a:p>
          <a:p>
            <a:pPr marL="0" indent="0" algn="l">
              <a:buNone/>
            </a:pPr>
            <a:r>
              <a:rPr lang="en-US" b="0" dirty="0" smtClean="0">
                <a:solidFill>
                  <a:srgbClr val="000000"/>
                </a:solidFill>
              </a:rPr>
              <a:t>Inquiry approaches:</a:t>
            </a:r>
          </a:p>
          <a:p>
            <a:pPr marL="400050" lvl="1" indent="0">
              <a:buNone/>
            </a:pPr>
            <a:r>
              <a:rPr lang="en-US" b="0" dirty="0" smtClean="0">
                <a:solidFill>
                  <a:srgbClr val="000000"/>
                </a:solidFill>
              </a:rPr>
              <a:t>teacher seen as facilitator</a:t>
            </a:r>
          </a:p>
          <a:p>
            <a:pPr marL="400050" lvl="1" indent="0">
              <a:buNone/>
            </a:pPr>
            <a:r>
              <a:rPr lang="en-US" b="0" dirty="0" smtClean="0">
                <a:solidFill>
                  <a:srgbClr val="000000"/>
                </a:solidFill>
              </a:rPr>
              <a:t>construction of knowledge</a:t>
            </a:r>
          </a:p>
          <a:p>
            <a:pPr marL="400050" lvl="1" indent="0">
              <a:buNone/>
            </a:pPr>
            <a:r>
              <a:rPr lang="en-US" b="0" dirty="0" smtClean="0">
                <a:solidFill>
                  <a:srgbClr val="000000"/>
                </a:solidFill>
              </a:rPr>
              <a:t>emphasis on conceptual understanding in addition to applications</a:t>
            </a:r>
            <a:endParaRPr lang="en-US" b="0" dirty="0">
              <a:solidFill>
                <a:srgbClr val="000000"/>
              </a:solidFill>
            </a:endParaRPr>
          </a:p>
        </p:txBody>
      </p:sp>
      <p:sp>
        <p:nvSpPr>
          <p:cNvPr id="5" name="Text Placeholder 4"/>
          <p:cNvSpPr>
            <a:spLocks noGrp="1"/>
          </p:cNvSpPr>
          <p:nvPr>
            <p:ph type="body" sz="quarter" idx="3"/>
          </p:nvPr>
        </p:nvSpPr>
        <p:spPr/>
        <p:txBody>
          <a:bodyPr/>
          <a:lstStyle/>
          <a:p>
            <a:r>
              <a:rPr lang="en-US" dirty="0" smtClean="0"/>
              <a:t>A life-changing event</a:t>
            </a:r>
            <a:endParaRPr lang="en-US" dirty="0"/>
          </a:p>
        </p:txBody>
      </p:sp>
      <p:pic>
        <p:nvPicPr>
          <p:cNvPr id="9" name="Content Placeholder 8" descr="students.jpg"/>
          <p:cNvPicPr>
            <a:picLocks noGrp="1" noChangeAspect="1"/>
          </p:cNvPicPr>
          <p:nvPr>
            <p:ph sz="quarter" idx="4"/>
          </p:nvPr>
        </p:nvPicPr>
        <p:blipFill>
          <a:blip r:embed="rId2">
            <a:extLst>
              <a:ext uri="{28A0092B-C50C-407E-A947-70E740481C1C}">
                <a14:useLocalDpi xmlns:a14="http://schemas.microsoft.com/office/drawing/2010/main" val="0"/>
              </a:ext>
            </a:extLst>
          </a:blip>
          <a:srcRect l="16052" r="16052"/>
          <a:stretch>
            <a:fillRect/>
          </a:stretch>
        </p:blipFill>
        <p:spPr>
          <a:xfrm>
            <a:off x="4800600" y="2209800"/>
            <a:ext cx="3657600" cy="3575714"/>
          </a:xfrm>
        </p:spPr>
      </p:pic>
      <p:sp>
        <p:nvSpPr>
          <p:cNvPr id="7" name="Date Placeholder 6"/>
          <p:cNvSpPr>
            <a:spLocks noGrp="1"/>
          </p:cNvSpPr>
          <p:nvPr>
            <p:ph type="dt" sz="half" idx="10"/>
          </p:nvPr>
        </p:nvSpPr>
        <p:spPr/>
        <p:txBody>
          <a:bodyPr/>
          <a:lstStyle/>
          <a:p>
            <a:pPr>
              <a:defRPr/>
            </a:pPr>
            <a:fld id="{2E554932-06C0-B24F-A73D-6AB021F7C123}" type="datetime9">
              <a:rPr lang="en-US" smtClean="0"/>
              <a:t>10/12/11 9:06 PM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4</a:t>
            </a:fld>
            <a:endParaRPr lang="en-US"/>
          </a:p>
        </p:txBody>
      </p:sp>
    </p:spTree>
    <p:extLst>
      <p:ext uri="{BB962C8B-B14F-4D97-AF65-F5344CB8AC3E}">
        <p14:creationId xmlns:p14="http://schemas.microsoft.com/office/powerpoint/2010/main" val="2627950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smtClean="0">
                <a:latin typeface="Georgia" charset="0"/>
              </a:rPr>
              <a:t>What is inquiry-oriented teaching?</a:t>
            </a:r>
            <a:endParaRPr lang="en-US" b="1" dirty="0">
              <a:latin typeface="Georgia" charset="0"/>
            </a:endParaRPr>
          </a:p>
        </p:txBody>
      </p:sp>
      <p:sp>
        <p:nvSpPr>
          <p:cNvPr id="5124" name="Rectangle 6"/>
          <p:cNvSpPr>
            <a:spLocks noGrp="1" noChangeArrowheads="1"/>
          </p:cNvSpPr>
          <p:nvPr>
            <p:ph idx="1"/>
          </p:nvPr>
        </p:nvSpPr>
        <p:spPr/>
        <p:txBody>
          <a:bodyPr/>
          <a:lstStyle/>
          <a:p>
            <a:pPr algn="l" eaLnBrk="1" hangingPunct="1"/>
            <a:r>
              <a:rPr lang="en-US" sz="2800" b="0" dirty="0" smtClean="0">
                <a:latin typeface="Georgia" charset="0"/>
              </a:rPr>
              <a:t>Inquiry-oriented teaching:</a:t>
            </a:r>
            <a:endParaRPr lang="en-US" sz="1600" dirty="0">
              <a:latin typeface="Georgia" charset="0"/>
            </a:endParaRPr>
          </a:p>
          <a:p>
            <a:pPr marL="342900" indent="-342900" algn="l" eaLnBrk="1" hangingPunct="1">
              <a:buClrTx/>
              <a:buFont typeface="Arial"/>
              <a:buChar char="•"/>
            </a:pPr>
            <a:r>
              <a:rPr lang="en-US" sz="2400" b="0" dirty="0" smtClean="0">
                <a:latin typeface="Georgia" charset="0"/>
              </a:rPr>
              <a:t>is student-centered</a:t>
            </a:r>
            <a:r>
              <a:rPr lang="en-US" sz="2400" b="0" dirty="0">
                <a:latin typeface="Georgia" charset="0"/>
              </a:rPr>
              <a:t> </a:t>
            </a:r>
            <a:r>
              <a:rPr lang="en-US" sz="2400" b="0" dirty="0" smtClean="0">
                <a:latin typeface="Georgia" charset="0"/>
              </a:rPr>
              <a:t>instruction.</a:t>
            </a:r>
          </a:p>
          <a:p>
            <a:pPr marL="342900" indent="-342900" algn="l" eaLnBrk="1" hangingPunct="1">
              <a:buClrTx/>
              <a:buFont typeface="Arial"/>
              <a:buChar char="•"/>
            </a:pPr>
            <a:r>
              <a:rPr lang="en-US" sz="2400" b="0" dirty="0" smtClean="0">
                <a:latin typeface="Georgia" charset="0"/>
              </a:rPr>
              <a:t>sees the teacher as a guide, not an authority figure.</a:t>
            </a:r>
          </a:p>
          <a:p>
            <a:pPr marL="342900" indent="-342900" algn="l" eaLnBrk="1" hangingPunct="1">
              <a:buClrTx/>
              <a:buFont typeface="Arial"/>
              <a:buChar char="•"/>
            </a:pPr>
            <a:r>
              <a:rPr lang="en-US" sz="2400" b="0" dirty="0" smtClean="0">
                <a:latin typeface="Georgia" charset="0"/>
              </a:rPr>
              <a:t>focuses on questions rather than answers.</a:t>
            </a:r>
          </a:p>
          <a:p>
            <a:pPr marL="342900" indent="-342900" algn="l" eaLnBrk="1" hangingPunct="1">
              <a:buClrTx/>
              <a:buFont typeface="Arial"/>
              <a:buChar char="•"/>
            </a:pPr>
            <a:r>
              <a:rPr lang="en-US" sz="2400" b="0" dirty="0" smtClean="0">
                <a:latin typeface="Georgia" charset="0"/>
              </a:rPr>
              <a:t>uses an epistemology based on student experience rather than faith in the teacher.</a:t>
            </a:r>
          </a:p>
          <a:p>
            <a:pPr marL="342900" indent="-342900" algn="l" eaLnBrk="1" hangingPunct="1">
              <a:buClrTx/>
              <a:buFont typeface="Arial"/>
              <a:buChar char="•"/>
            </a:pPr>
            <a:r>
              <a:rPr lang="en-US" sz="2400" b="0" i="1" dirty="0" smtClean="0">
                <a:latin typeface="Georgia" charset="0"/>
              </a:rPr>
              <a:t>is in need of clearly defined</a:t>
            </a:r>
            <a:r>
              <a:rPr lang="en-US" sz="2400" b="0" i="1" dirty="0">
                <a:latin typeface="Georgia" charset="0"/>
              </a:rPr>
              <a:t> </a:t>
            </a:r>
            <a:r>
              <a:rPr lang="en-US" sz="2400" b="0" i="1" dirty="0" smtClean="0">
                <a:latin typeface="Georgia" charset="0"/>
              </a:rPr>
              <a:t>approaches that will systematically teach all the scientific and intellectual process skills expected of someone who is scientifically literate.</a:t>
            </a:r>
            <a:endParaRPr lang="en-US" sz="2400" b="0" i="1" dirty="0">
              <a:latin typeface="Georgia" charset="0"/>
            </a:endParaRPr>
          </a:p>
        </p:txBody>
      </p:sp>
      <p:sp>
        <p:nvSpPr>
          <p:cNvPr id="2" name="Date Placeholder 1"/>
          <p:cNvSpPr>
            <a:spLocks noGrp="1"/>
          </p:cNvSpPr>
          <p:nvPr>
            <p:ph type="dt" sz="half" idx="10"/>
          </p:nvPr>
        </p:nvSpPr>
        <p:spPr/>
        <p:txBody>
          <a:bodyPr/>
          <a:lstStyle/>
          <a:p>
            <a:pPr>
              <a:defRPr/>
            </a:pPr>
            <a:fld id="{2C091C5A-ABAF-4243-A6BB-6969CF53730E}" type="datetime9">
              <a:rPr lang="en-US" smtClean="0"/>
              <a:t>10/12/11 9:06 PM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33400"/>
            <a:ext cx="9144000" cy="884238"/>
          </a:xfrm>
        </p:spPr>
        <p:txBody>
          <a:bodyPr/>
          <a:lstStyle/>
          <a:p>
            <a:pPr eaLnBrk="1" hangingPunct="1"/>
            <a:r>
              <a:rPr lang="en-US" sz="3100" b="1" dirty="0" smtClean="0">
                <a:latin typeface="Georgia" charset="0"/>
              </a:rPr>
              <a:t>Levels of Inquiry Model of Science Teaching</a:t>
            </a:r>
            <a:endParaRPr lang="en-US" sz="3100" b="1" dirty="0">
              <a:latin typeface="Georgia" charset="0"/>
            </a:endParaRPr>
          </a:p>
        </p:txBody>
      </p:sp>
      <p:sp>
        <p:nvSpPr>
          <p:cNvPr id="4" name="Text Placeholder 3"/>
          <p:cNvSpPr>
            <a:spLocks noGrp="1"/>
          </p:cNvSpPr>
          <p:nvPr>
            <p:ph type="body" idx="1"/>
          </p:nvPr>
        </p:nvSpPr>
        <p:spPr/>
        <p:txBody>
          <a:bodyPr/>
          <a:lstStyle/>
          <a:p>
            <a:r>
              <a:rPr lang="en-US" dirty="0" smtClean="0"/>
              <a:t>Moulton Hall at I.S.U.</a:t>
            </a:r>
            <a:endParaRPr lang="en-US" dirty="0"/>
          </a:p>
        </p:txBody>
      </p:sp>
      <p:sp>
        <p:nvSpPr>
          <p:cNvPr id="5" name="Text Placeholder 4"/>
          <p:cNvSpPr>
            <a:spLocks noGrp="1"/>
          </p:cNvSpPr>
          <p:nvPr>
            <p:ph type="body" sz="quarter" idx="3"/>
          </p:nvPr>
        </p:nvSpPr>
        <p:spPr/>
        <p:txBody>
          <a:bodyPr/>
          <a:lstStyle/>
          <a:p>
            <a:r>
              <a:rPr lang="en-US" dirty="0" smtClean="0"/>
              <a:t>Talk Outline</a:t>
            </a:r>
            <a:endParaRPr lang="en-US" dirty="0"/>
          </a:p>
        </p:txBody>
      </p:sp>
      <p:sp>
        <p:nvSpPr>
          <p:cNvPr id="6" name="Content Placeholder 5"/>
          <p:cNvSpPr>
            <a:spLocks noGrp="1"/>
          </p:cNvSpPr>
          <p:nvPr>
            <p:ph sz="quarter" idx="4"/>
          </p:nvPr>
        </p:nvSpPr>
        <p:spPr/>
        <p:txBody>
          <a:bodyPr/>
          <a:lstStyle/>
          <a:p>
            <a:pPr marL="0" indent="0" eaLnBrk="1" hangingPunct="1">
              <a:buNone/>
            </a:pPr>
            <a:endParaRPr lang="en-US" dirty="0" smtClean="0">
              <a:latin typeface="Georgia" charset="0"/>
            </a:endParaRPr>
          </a:p>
          <a:p>
            <a:pPr marL="0" indent="0" eaLnBrk="1" hangingPunct="1">
              <a:buNone/>
            </a:pPr>
            <a:r>
              <a:rPr lang="en-US" b="0" dirty="0" smtClean="0">
                <a:latin typeface="Georgia" charset="0"/>
              </a:rPr>
              <a:t>What </a:t>
            </a:r>
            <a:r>
              <a:rPr lang="en-US" b="0" dirty="0">
                <a:latin typeface="Georgia" charset="0"/>
              </a:rPr>
              <a:t>is Inquiry?</a:t>
            </a:r>
          </a:p>
          <a:p>
            <a:pPr marL="0" indent="0" eaLnBrk="1" hangingPunct="1">
              <a:buNone/>
            </a:pPr>
            <a:r>
              <a:rPr lang="en-US" b="0" dirty="0">
                <a:latin typeface="Georgia" charset="0"/>
              </a:rPr>
              <a:t>The Inquiry Spectrum</a:t>
            </a:r>
          </a:p>
          <a:p>
            <a:pPr marL="0" indent="0" eaLnBrk="1" hangingPunct="1">
              <a:buNone/>
            </a:pPr>
            <a:r>
              <a:rPr lang="en-US" b="0" dirty="0">
                <a:latin typeface="Georgia" charset="0"/>
              </a:rPr>
              <a:t>Intellectual Process Skills</a:t>
            </a:r>
          </a:p>
          <a:p>
            <a:pPr marL="0" indent="0" eaLnBrk="1" hangingPunct="1">
              <a:buNone/>
            </a:pPr>
            <a:r>
              <a:rPr lang="en-US" b="0" dirty="0" smtClean="0">
                <a:latin typeface="Georgia" charset="0"/>
              </a:rPr>
              <a:t>LI Model Learning Cycle</a:t>
            </a:r>
            <a:endParaRPr lang="en-US" b="0" dirty="0">
              <a:latin typeface="Georgia" charset="0"/>
            </a:endParaRPr>
          </a:p>
          <a:p>
            <a:pPr marL="0" indent="0" eaLnBrk="1" hangingPunct="1">
              <a:buNone/>
            </a:pPr>
            <a:r>
              <a:rPr lang="en-US" b="0" dirty="0">
                <a:latin typeface="Georgia" charset="0"/>
              </a:rPr>
              <a:t>Learning </a:t>
            </a:r>
            <a:r>
              <a:rPr lang="en-US" b="0" dirty="0" smtClean="0">
                <a:latin typeface="Georgia" charset="0"/>
              </a:rPr>
              <a:t>Sequence Demo</a:t>
            </a:r>
            <a:endParaRPr lang="en-US" b="0" dirty="0">
              <a:latin typeface="Georgia" charset="0"/>
            </a:endParaRPr>
          </a:p>
          <a:p>
            <a:pPr marL="0" indent="0" eaLnBrk="1" hangingPunct="1">
              <a:buNone/>
            </a:pPr>
            <a:r>
              <a:rPr lang="en-US" b="0" dirty="0">
                <a:latin typeface="Georgia" charset="0"/>
              </a:rPr>
              <a:t>The Future of </a:t>
            </a:r>
            <a:r>
              <a:rPr lang="en-US" b="0" dirty="0" smtClean="0">
                <a:latin typeface="Georgia" charset="0"/>
              </a:rPr>
              <a:t>the LI Model</a:t>
            </a:r>
            <a:endParaRPr lang="en-US" b="0" dirty="0">
              <a:latin typeface="Georgia" charset="0"/>
            </a:endParaRPr>
          </a:p>
          <a:p>
            <a:endParaRPr lang="en-US" dirty="0"/>
          </a:p>
        </p:txBody>
      </p:sp>
      <p:sp>
        <p:nvSpPr>
          <p:cNvPr id="2" name="Date Placeholder 1"/>
          <p:cNvSpPr>
            <a:spLocks noGrp="1"/>
          </p:cNvSpPr>
          <p:nvPr>
            <p:ph type="dt" sz="half" idx="10"/>
          </p:nvPr>
        </p:nvSpPr>
        <p:spPr/>
        <p:txBody>
          <a:bodyPr/>
          <a:lstStyle/>
          <a:p>
            <a:pPr>
              <a:defRPr/>
            </a:pPr>
            <a:fld id="{7D5FE700-2B96-3D4E-8C7D-4D93A7173816}" type="datetime9">
              <a:rPr lang="en-US" smtClean="0"/>
              <a:t>10/12/11 9:06 PM</a:t>
            </a:fld>
            <a:endParaRPr lang="en-US"/>
          </a:p>
        </p:txBody>
      </p:sp>
      <p:sp>
        <p:nvSpPr>
          <p:cNvPr id="3" name="Slide Number Placeholder 2"/>
          <p:cNvSpPr>
            <a:spLocks noGrp="1"/>
          </p:cNvSpPr>
          <p:nvPr>
            <p:ph type="sldNum" sz="quarter" idx="11"/>
          </p:nvPr>
        </p:nvSpPr>
        <p:spPr/>
        <p:txBody>
          <a:bodyPr/>
          <a:lstStyle/>
          <a:p>
            <a:fld id="{B466D7AE-9DD0-0047-8710-40FE432F772C}" type="slidenum">
              <a:rPr lang="en-US" smtClean="0"/>
              <a:pPr/>
              <a:t>6</a:t>
            </a:fld>
            <a:endParaRPr lang="en-US"/>
          </a:p>
        </p:txBody>
      </p:sp>
      <p:pic>
        <p:nvPicPr>
          <p:cNvPr id="9" name="Content Placeholder 8" descr="mtl.jpg"/>
          <p:cNvPicPr>
            <a:picLocks noGrp="1" noChangeAspect="1"/>
          </p:cNvPicPr>
          <p:nvPr>
            <p:ph sz="half" idx="2"/>
          </p:nvPr>
        </p:nvPicPr>
        <p:blipFill>
          <a:blip r:embed="rId2">
            <a:extLst>
              <a:ext uri="{28A0092B-C50C-407E-A947-70E740481C1C}">
                <a14:useLocalDpi xmlns:a14="http://schemas.microsoft.com/office/drawing/2010/main" val="0"/>
              </a:ext>
            </a:extLst>
          </a:blip>
          <a:srcRect l="18871" r="18871"/>
          <a:stretch>
            <a:fillRect/>
          </a:stretch>
        </p:blipFill>
        <p:spPr>
          <a:xfrm>
            <a:off x="725340" y="2174875"/>
            <a:ext cx="3541860" cy="3463925"/>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fundamental questions:</a:t>
            </a:r>
            <a:endParaRPr lang="en-US" b="1" dirty="0"/>
          </a:p>
        </p:txBody>
      </p:sp>
      <p:sp>
        <p:nvSpPr>
          <p:cNvPr id="3" name="Content Placeholder 2"/>
          <p:cNvSpPr>
            <a:spLocks noGrp="1"/>
          </p:cNvSpPr>
          <p:nvPr>
            <p:ph sz="half" idx="1"/>
          </p:nvPr>
        </p:nvSpPr>
        <p:spPr/>
        <p:txBody>
          <a:bodyPr/>
          <a:lstStyle/>
          <a:p>
            <a:r>
              <a:rPr lang="en-US" b="0" dirty="0" smtClean="0"/>
              <a:t>What are the goals of science teaching?</a:t>
            </a:r>
          </a:p>
          <a:p>
            <a:endParaRPr lang="en-US" sz="1600" b="0" dirty="0"/>
          </a:p>
          <a:p>
            <a:pPr algn="l"/>
            <a:r>
              <a:rPr lang="en-US" sz="2000" b="0" i="1" dirty="0" smtClean="0"/>
              <a:t>Teaching science as both content and process.</a:t>
            </a:r>
          </a:p>
          <a:p>
            <a:pPr algn="l"/>
            <a:r>
              <a:rPr lang="en-US" sz="2000" b="0" i="1" dirty="0" smtClean="0"/>
              <a:t>Teaching nature and history of science.</a:t>
            </a:r>
          </a:p>
          <a:p>
            <a:pPr algn="l"/>
            <a:r>
              <a:rPr lang="en-US" sz="2000" b="0" i="1" dirty="0" smtClean="0"/>
              <a:t>Teaching critical thinking and authentic inquiry-oriented problem-solving skills. </a:t>
            </a:r>
          </a:p>
          <a:p>
            <a:pPr algn="l"/>
            <a:r>
              <a:rPr lang="en-US" sz="2000" b="0" i="1" dirty="0"/>
              <a:t>Teaching scientific dispositions.</a:t>
            </a:r>
          </a:p>
          <a:p>
            <a:pPr algn="l"/>
            <a:endParaRPr lang="en-US" sz="2000" b="0" i="1" dirty="0" smtClean="0"/>
          </a:p>
        </p:txBody>
      </p:sp>
      <p:sp>
        <p:nvSpPr>
          <p:cNvPr id="4" name="Content Placeholder 3"/>
          <p:cNvSpPr>
            <a:spLocks noGrp="1"/>
          </p:cNvSpPr>
          <p:nvPr>
            <p:ph sz="half" idx="2"/>
          </p:nvPr>
        </p:nvSpPr>
        <p:spPr/>
        <p:txBody>
          <a:bodyPr/>
          <a:lstStyle/>
          <a:p>
            <a:r>
              <a:rPr lang="en-US" b="0" dirty="0"/>
              <a:t>How do we best teach </a:t>
            </a:r>
            <a:r>
              <a:rPr lang="en-US" b="0" dirty="0" smtClean="0"/>
              <a:t>critical thinking and authentic inquiry-oriented problem-solving skills?</a:t>
            </a:r>
          </a:p>
          <a:p>
            <a:endParaRPr lang="en-US" sz="1800" b="0" dirty="0"/>
          </a:p>
          <a:p>
            <a:r>
              <a:rPr lang="en-US" b="0" i="1" dirty="0" smtClean="0"/>
              <a:t>Levels of Inquiry Method of Science </a:t>
            </a:r>
            <a:r>
              <a:rPr lang="en-US" b="0" i="1" dirty="0" smtClean="0"/>
              <a:t>Teaching - Motivation</a:t>
            </a:r>
            <a:endParaRPr lang="en-US" b="0" i="1" dirty="0"/>
          </a:p>
        </p:txBody>
      </p:sp>
      <p:sp>
        <p:nvSpPr>
          <p:cNvPr id="5" name="Date Placeholder 4"/>
          <p:cNvSpPr>
            <a:spLocks noGrp="1"/>
          </p:cNvSpPr>
          <p:nvPr>
            <p:ph type="dt" sz="half" idx="10"/>
          </p:nvPr>
        </p:nvSpPr>
        <p:spPr/>
        <p:txBody>
          <a:bodyPr/>
          <a:lstStyle/>
          <a:p>
            <a:pPr>
              <a:defRPr/>
            </a:pPr>
            <a:fld id="{163BB574-D59E-4945-A634-BAC200283222}" type="datetime9">
              <a:rPr lang="en-US" smtClean="0"/>
              <a:t>10/12/11 9:06 PM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7</a:t>
            </a:fld>
            <a:endParaRPr lang="en-US"/>
          </a:p>
        </p:txBody>
      </p:sp>
    </p:spTree>
    <p:extLst>
      <p:ext uri="{BB962C8B-B14F-4D97-AF65-F5344CB8AC3E}">
        <p14:creationId xmlns:p14="http://schemas.microsoft.com/office/powerpoint/2010/main" val="2192143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Discovery Learning</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develop concepts on the basis of first-hand experiences</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Rudimentary Skills:</a:t>
            </a:r>
          </a:p>
          <a:p>
            <a:endParaRPr lang="en-US" sz="2000" b="0" kern="1200" dirty="0"/>
          </a:p>
          <a:p>
            <a:pPr marL="342900" indent="-342900" algn="l">
              <a:buClrTx/>
              <a:buFont typeface="Arial"/>
              <a:buChar char="•"/>
            </a:pPr>
            <a:r>
              <a:rPr lang="en-US" sz="2000" b="0" kern="1200" dirty="0" smtClean="0"/>
              <a:t>Observing </a:t>
            </a:r>
            <a:endParaRPr lang="en-US" sz="2000" b="0" kern="1200" dirty="0"/>
          </a:p>
          <a:p>
            <a:pPr marL="342900" indent="-342900" algn="l">
              <a:buClrTx/>
              <a:buFont typeface="Arial"/>
              <a:buChar char="•"/>
            </a:pPr>
            <a:r>
              <a:rPr lang="en-US" sz="2000" b="0" kern="1200" dirty="0" smtClean="0"/>
              <a:t>Formulating concepts </a:t>
            </a:r>
            <a:endParaRPr lang="en-US" sz="2000" b="0" kern="1200" dirty="0"/>
          </a:p>
          <a:p>
            <a:pPr marL="342900" indent="-342900" algn="l">
              <a:buClrTx/>
              <a:buFont typeface="Arial"/>
              <a:buChar char="•"/>
            </a:pPr>
            <a:r>
              <a:rPr lang="en-US" sz="2000" b="0" kern="1200" dirty="0" smtClean="0"/>
              <a:t>Estimating </a:t>
            </a:r>
            <a:endParaRPr lang="en-US" sz="2000" b="0" kern="1200" dirty="0"/>
          </a:p>
          <a:p>
            <a:pPr marL="342900" indent="-342900" algn="l">
              <a:buClrTx/>
              <a:buFont typeface="Arial"/>
              <a:buChar char="•"/>
            </a:pPr>
            <a:r>
              <a:rPr lang="en-US" sz="2000" b="0" kern="1200" dirty="0" smtClean="0"/>
              <a:t>Drawing conclusions </a:t>
            </a:r>
            <a:endParaRPr lang="en-US" sz="2000" b="0" kern="1200" dirty="0"/>
          </a:p>
          <a:p>
            <a:pPr marL="342900" indent="-342900" algn="l">
              <a:buClrTx/>
              <a:buFont typeface="Arial"/>
              <a:buChar char="•"/>
            </a:pPr>
            <a:r>
              <a:rPr lang="en-US" sz="2000" b="0" kern="1200" dirty="0" smtClean="0"/>
              <a:t>Classifying </a:t>
            </a:r>
            <a:r>
              <a:rPr lang="en-US" sz="2000" b="0" kern="1200" dirty="0"/>
              <a:t>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t>10/12/11 9:06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8</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524000"/>
                <a:gridCol w="12192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Demonstrations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Labs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Applications</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Explanations</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p14="http://schemas.microsoft.com/office/powerpoint/2010/main" val="9200623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4870</TotalTime>
  <Words>1050</Words>
  <Application>Microsoft Macintosh PowerPoint</Application>
  <PresentationFormat>On-screen Show (4:3)</PresentationFormat>
  <Paragraphs>277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The Levels of Inquiry Model of Science Teaching</vt:lpstr>
      <vt:lpstr>Physics Teacher Education Program Web Site  Journal of Physics Teacher Education Online</vt:lpstr>
      <vt:lpstr>Science teaching: Historical background</vt:lpstr>
      <vt:lpstr>Attempts to help: Definitions of inquiry</vt:lpstr>
      <vt:lpstr>There is a greater need for guidance.</vt:lpstr>
      <vt:lpstr>What is inquiry-oriented teaching?</vt:lpstr>
      <vt:lpstr>Levels of Inquiry Model of Science Teaching</vt:lpstr>
      <vt:lpstr>Two fundamental questions:</vt:lpstr>
      <vt:lpstr>Discovery Learning</vt:lpstr>
      <vt:lpstr>Interactive Demonstrations</vt:lpstr>
      <vt:lpstr>Inquiry Lessons</vt:lpstr>
      <vt:lpstr>Inquiry Labs</vt:lpstr>
      <vt:lpstr>Real-world Applications</vt:lpstr>
      <vt:lpstr>Hypothetical Explanations</vt:lpstr>
      <vt:lpstr>Levels of inquiry learning cycle</vt:lpstr>
      <vt:lpstr>Learning sequence example: Buoyancy </vt:lpstr>
      <vt:lpstr>Levels of Inquiry Model Application</vt:lpstr>
    </vt:vector>
  </TitlesOfParts>
  <Company>Creative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Carl Wenning</cp:lastModifiedBy>
  <cp:revision>126</cp:revision>
  <cp:lastPrinted>2006-10-05T21:29:32Z</cp:lastPrinted>
  <dcterms:modified xsi:type="dcterms:W3CDTF">2011-10-13T02:09:01Z</dcterms:modified>
</cp:coreProperties>
</file>