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6"/>
  </p:notesMasterIdLst>
  <p:sldIdLst>
    <p:sldId id="256" r:id="rId2"/>
    <p:sldId id="257" r:id="rId3"/>
    <p:sldId id="259" r:id="rId4"/>
    <p:sldId id="262" r:id="rId5"/>
    <p:sldId id="261" r:id="rId6"/>
    <p:sldId id="263" r:id="rId7"/>
    <p:sldId id="267" r:id="rId8"/>
    <p:sldId id="270" r:id="rId9"/>
    <p:sldId id="271" r:id="rId10"/>
    <p:sldId id="272" r:id="rId11"/>
    <p:sldId id="273" r:id="rId12"/>
    <p:sldId id="277" r:id="rId13"/>
    <p:sldId id="278" r:id="rId14"/>
    <p:sldId id="29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8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427288B-0392-4F5D-ACE3-4348C2CAF07B}" type="datetimeFigureOut">
              <a:rPr lang="en-US" smtClean="0"/>
              <a:t>5/4/2011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314A1F-AE3A-4529-AE72-1119D239F01C}" type="slidenum">
              <a:rPr lang="en-US" smtClean="0"/>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700773CE-70CD-430B-B62E-38ACFD7A602E}" type="datetimeFigureOut">
              <a:rPr lang="en-US" smtClean="0"/>
              <a:t>5/4/2011</a:t>
            </a:fld>
            <a:endParaRPr lang="en-US" dirty="0"/>
          </a:p>
        </p:txBody>
      </p:sp>
      <p:sp>
        <p:nvSpPr>
          <p:cNvPr id="17" name="Footer Placeholder 16"/>
          <p:cNvSpPr>
            <a:spLocks noGrp="1"/>
          </p:cNvSpPr>
          <p:nvPr>
            <p:ph type="ftr" sz="quarter" idx="11"/>
          </p:nvPr>
        </p:nvSpPr>
        <p:spPr/>
        <p:txBody>
          <a:bodyPr/>
          <a:lstStyle>
            <a:extLst/>
          </a:lstStyle>
          <a:p>
            <a:endParaRPr lang="en-US" dirty="0"/>
          </a:p>
        </p:txBody>
      </p:sp>
      <p:sp>
        <p:nvSpPr>
          <p:cNvPr id="29" name="Slide Number Placeholder 28"/>
          <p:cNvSpPr>
            <a:spLocks noGrp="1"/>
          </p:cNvSpPr>
          <p:nvPr>
            <p:ph type="sldNum" sz="quarter" idx="12"/>
          </p:nvPr>
        </p:nvSpPr>
        <p:spPr/>
        <p:txBody>
          <a:bodyPr/>
          <a:lstStyle>
            <a:extLst/>
          </a:lstStyle>
          <a:p>
            <a:fld id="{ABC12B20-5E4D-4D94-9930-22AE9112D2B5}" type="slidenum">
              <a:rPr lang="en-US" smtClean="0"/>
              <a:t>‹#›</a:t>
            </a:fld>
            <a:endParaRPr lang="en-US" dirty="0"/>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00773CE-70CD-430B-B62E-38ACFD7A602E}" type="datetimeFigureOut">
              <a:rPr lang="en-US" smtClean="0"/>
              <a:t>5/4/2011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BC12B20-5E4D-4D94-9930-22AE9112D2B5}"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00773CE-70CD-430B-B62E-38ACFD7A602E}" type="datetimeFigureOut">
              <a:rPr lang="en-US" smtClean="0"/>
              <a:t>5/4/2011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BC12B20-5E4D-4D94-9930-22AE9112D2B5}"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00773CE-70CD-430B-B62E-38ACFD7A602E}" type="datetimeFigureOut">
              <a:rPr lang="en-US" smtClean="0"/>
              <a:t>5/4/2011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BC12B20-5E4D-4D94-9930-22AE9112D2B5}"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700773CE-70CD-430B-B62E-38ACFD7A602E}" type="datetimeFigureOut">
              <a:rPr lang="en-US" smtClean="0"/>
              <a:t>5/4/2011</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ABC12B20-5E4D-4D94-9930-22AE9112D2B5}" type="slidenum">
              <a:rPr lang="en-US" smtClean="0"/>
              <a:t>‹#›</a:t>
            </a:fld>
            <a:endParaRPr lang="en-US" dirty="0"/>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00773CE-70CD-430B-B62E-38ACFD7A602E}" type="datetimeFigureOut">
              <a:rPr lang="en-US" smtClean="0"/>
              <a:t>5/4/2011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ABC12B20-5E4D-4D94-9930-22AE9112D2B5}"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00773CE-70CD-430B-B62E-38ACFD7A602E}" type="datetimeFigureOut">
              <a:rPr lang="en-US" smtClean="0"/>
              <a:t>5/4/2011</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ABC12B20-5E4D-4D94-9930-22AE9112D2B5}" type="slidenum">
              <a:rPr lang="en-US" smtClean="0"/>
              <a:t>‹#›</a:t>
            </a:fld>
            <a:endParaRPr lang="en-US" dirty="0"/>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00773CE-70CD-430B-B62E-38ACFD7A602E}" type="datetimeFigureOut">
              <a:rPr lang="en-US" smtClean="0"/>
              <a:t>5/4/2011</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ABC12B20-5E4D-4D94-9930-22AE9112D2B5}"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00773CE-70CD-430B-B62E-38ACFD7A602E}" type="datetimeFigureOut">
              <a:rPr lang="en-US" smtClean="0"/>
              <a:t>5/4/2011</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ABC12B20-5E4D-4D94-9930-22AE9112D2B5}"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00773CE-70CD-430B-B62E-38ACFD7A602E}" type="datetimeFigureOut">
              <a:rPr lang="en-US" smtClean="0"/>
              <a:t>5/4/2011</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ABC12B20-5E4D-4D94-9930-22AE9112D2B5}"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700773CE-70CD-430B-B62E-38ACFD7A602E}" type="datetimeFigureOut">
              <a:rPr lang="en-US" smtClean="0"/>
              <a:t>5/4/2011</a:t>
            </a:fld>
            <a:endParaRPr lang="en-US" dirty="0"/>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dirty="0"/>
          </a:p>
        </p:txBody>
      </p:sp>
      <p:sp>
        <p:nvSpPr>
          <p:cNvPr id="7" name="Slide Number Placeholder 6"/>
          <p:cNvSpPr>
            <a:spLocks noGrp="1"/>
          </p:cNvSpPr>
          <p:nvPr>
            <p:ph type="sldNum" sz="quarter" idx="12"/>
          </p:nvPr>
        </p:nvSpPr>
        <p:spPr>
          <a:xfrm>
            <a:off x="8610600" y="55499"/>
            <a:ext cx="457200" cy="365125"/>
          </a:xfrm>
        </p:spPr>
        <p:txBody>
          <a:bodyPr/>
          <a:lstStyle>
            <a:extLst/>
          </a:lstStyle>
          <a:p>
            <a:fld id="{ABC12B20-5E4D-4D94-9930-22AE9112D2B5}"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700773CE-70CD-430B-B62E-38ACFD7A602E}" type="datetimeFigureOut">
              <a:rPr lang="en-US" smtClean="0"/>
              <a:t>5/4/2011</a:t>
            </a:fld>
            <a:endParaRPr lang="en-US" dirty="0"/>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dirty="0"/>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ABC12B20-5E4D-4D94-9930-22AE9112D2B5}" type="slidenum">
              <a:rPr lang="en-US" smtClean="0"/>
              <a:t>‹#›</a:t>
            </a:fld>
            <a:endParaRPr lang="en-US" dirty="0"/>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hyperlink" Target="http://www.ems.psu.edu/~fraser/BadScience.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Bad Astronomy Presentation</a:t>
            </a:r>
            <a:br>
              <a:rPr lang="en-US" dirty="0" smtClean="0"/>
            </a:br>
            <a:endParaRPr lang="en-US" dirty="0"/>
          </a:p>
        </p:txBody>
      </p:sp>
      <p:sp>
        <p:nvSpPr>
          <p:cNvPr id="3" name="Subtitle 2"/>
          <p:cNvSpPr>
            <a:spLocks noGrp="1"/>
          </p:cNvSpPr>
          <p:nvPr>
            <p:ph type="subTitle" idx="1"/>
          </p:nvPr>
        </p:nvSpPr>
        <p:spPr/>
        <p:txBody>
          <a:bodyPr>
            <a:normAutofit fontScale="32500" lnSpcReduction="20000"/>
          </a:bodyPr>
          <a:lstStyle/>
          <a:p>
            <a:r>
              <a:rPr lang="en-US" sz="5900" dirty="0" smtClean="0"/>
              <a:t>Earth in Space</a:t>
            </a:r>
          </a:p>
          <a:p>
            <a:r>
              <a:rPr lang="en-US" sz="5900" dirty="0" smtClean="0"/>
              <a:t>Exploring Space</a:t>
            </a:r>
          </a:p>
          <a:p>
            <a:r>
              <a:rPr lang="en-US" sz="5900" dirty="0" smtClean="0"/>
              <a:t>Telescopes</a:t>
            </a:r>
          </a:p>
          <a:p>
            <a:endParaRPr lang="en-US" dirty="0"/>
          </a:p>
          <a:p>
            <a:endParaRPr lang="en-US" dirty="0" smtClean="0"/>
          </a:p>
          <a:p>
            <a:r>
              <a:rPr lang="en-US" sz="3700" dirty="0" smtClean="0"/>
              <a:t>By Alice M. Darnell</a:t>
            </a:r>
          </a:p>
          <a:p>
            <a:r>
              <a:rPr lang="en-US" sz="3700" dirty="0" smtClean="0"/>
              <a:t>5/4/11</a:t>
            </a:r>
            <a:endParaRPr lang="en-US" sz="37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Address the Misconception</a:t>
            </a:r>
            <a:br>
              <a:rPr lang="en-US" b="1" u="sng" dirty="0" smtClean="0"/>
            </a:br>
            <a:endParaRPr lang="en-US" dirty="0"/>
          </a:p>
        </p:txBody>
      </p:sp>
      <p:sp>
        <p:nvSpPr>
          <p:cNvPr id="3" name="Content Placeholder 2"/>
          <p:cNvSpPr>
            <a:spLocks noGrp="1"/>
          </p:cNvSpPr>
          <p:nvPr>
            <p:ph sz="half" idx="1"/>
          </p:nvPr>
        </p:nvSpPr>
        <p:spPr/>
        <p:txBody>
          <a:bodyPr>
            <a:normAutofit fontScale="92500" lnSpcReduction="20000"/>
          </a:bodyPr>
          <a:lstStyle/>
          <a:p>
            <a:r>
              <a:rPr lang="en-US" dirty="0" smtClean="0"/>
              <a:t>Some students may think that extraterrestrial life is limited only to intelligent life forms.</a:t>
            </a:r>
          </a:p>
          <a:p>
            <a:r>
              <a:rPr lang="en-US" dirty="0" smtClean="0"/>
              <a:t>Ask Students to give examples of various life forms on Earth.  </a:t>
            </a:r>
          </a:p>
          <a:p>
            <a:r>
              <a:rPr lang="en-US" dirty="0" smtClean="0"/>
              <a:t>Stress that extraterrestrial life would include any organism living elsewhere in the universe.  </a:t>
            </a:r>
            <a:endParaRPr lang="en-US" dirty="0"/>
          </a:p>
        </p:txBody>
      </p:sp>
      <p:sp>
        <p:nvSpPr>
          <p:cNvPr id="4" name="Content Placeholder 3"/>
          <p:cNvSpPr>
            <a:spLocks noGrp="1"/>
          </p:cNvSpPr>
          <p:nvPr>
            <p:ph sz="half" idx="2"/>
          </p:nvPr>
        </p:nvSpPr>
        <p:spPr/>
        <p:txBody>
          <a:bodyPr>
            <a:normAutofit fontScale="92500" lnSpcReduction="20000"/>
          </a:bodyPr>
          <a:lstStyle/>
          <a:p>
            <a:r>
              <a:rPr lang="en-US" dirty="0" smtClean="0"/>
              <a:t>ASK STUDENTS:  Why would scientists want to discover single-celled life on other planets?</a:t>
            </a:r>
          </a:p>
          <a:p>
            <a:endParaRPr lang="en-US" dirty="0"/>
          </a:p>
          <a:p>
            <a:r>
              <a:rPr lang="en-US" dirty="0" smtClean="0"/>
              <a:t>This would prove that life has arisen elsewhere.</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Telescopes</a:t>
            </a:r>
            <a:endParaRPr lang="en-US" dirty="0"/>
          </a:p>
        </p:txBody>
      </p:sp>
      <p:sp>
        <p:nvSpPr>
          <p:cNvPr id="3" name="Content Placeholder 2"/>
          <p:cNvSpPr>
            <a:spLocks noGrp="1"/>
          </p:cNvSpPr>
          <p:nvPr>
            <p:ph sz="half" idx="1"/>
          </p:nvPr>
        </p:nvSpPr>
        <p:spPr/>
        <p:txBody>
          <a:bodyPr>
            <a:normAutofit/>
          </a:bodyPr>
          <a:lstStyle/>
          <a:p>
            <a:pPr>
              <a:buNone/>
            </a:pPr>
            <a:r>
              <a:rPr lang="en-US" sz="3200" u="sng" dirty="0" smtClean="0"/>
              <a:t>Misconception:</a:t>
            </a:r>
          </a:p>
          <a:p>
            <a:pPr>
              <a:buNone/>
            </a:pPr>
            <a:r>
              <a:rPr lang="en-US" sz="3200" dirty="0" smtClean="0"/>
              <a:t>Some students may think that stars are only at nighttime.</a:t>
            </a:r>
            <a:endParaRPr lang="en-US" sz="3200" dirty="0"/>
          </a:p>
        </p:txBody>
      </p:sp>
      <p:sp>
        <p:nvSpPr>
          <p:cNvPr id="4" name="Content Placeholder 3"/>
          <p:cNvSpPr>
            <a:spLocks noGrp="1"/>
          </p:cNvSpPr>
          <p:nvPr>
            <p:ph sz="half" idx="2"/>
          </p:nvPr>
        </p:nvSpPr>
        <p:spPr/>
        <p:txBody>
          <a:bodyPr/>
          <a:lstStyle/>
          <a:p>
            <a:r>
              <a:rPr lang="en-US" dirty="0" smtClean="0"/>
              <a:t>Relating to ISAT &amp; ILS Goal 12:</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Address the Misconception</a:t>
            </a:r>
            <a:endParaRPr lang="en-US" dirty="0"/>
          </a:p>
        </p:txBody>
      </p:sp>
      <p:sp>
        <p:nvSpPr>
          <p:cNvPr id="3" name="Content Placeholder 2"/>
          <p:cNvSpPr>
            <a:spLocks noGrp="1"/>
          </p:cNvSpPr>
          <p:nvPr>
            <p:ph sz="half" idx="1"/>
          </p:nvPr>
        </p:nvSpPr>
        <p:spPr/>
        <p:txBody>
          <a:bodyPr>
            <a:normAutofit lnSpcReduction="10000"/>
          </a:bodyPr>
          <a:lstStyle/>
          <a:p>
            <a:r>
              <a:rPr lang="en-US" dirty="0" smtClean="0"/>
              <a:t>Stars are always in the sky, even during the day.  They are not visible however, because our eyes are not able to distinguish them because of the brightness of the sun.  For this reason, optical telescopes cannot be used during daytime.</a:t>
            </a:r>
            <a:endParaRPr lang="en-US" dirty="0"/>
          </a:p>
        </p:txBody>
      </p:sp>
      <p:sp>
        <p:nvSpPr>
          <p:cNvPr id="4" name="Content Placeholder 3"/>
          <p:cNvSpPr>
            <a:spLocks noGrp="1"/>
          </p:cNvSpPr>
          <p:nvPr>
            <p:ph sz="half" idx="2"/>
          </p:nvPr>
        </p:nvSpPr>
        <p:spPr/>
        <p:txBody>
          <a:bodyPr>
            <a:normAutofit lnSpcReduction="10000"/>
          </a:bodyPr>
          <a:lstStyle/>
          <a:p>
            <a:r>
              <a:rPr lang="en-US" dirty="0" smtClean="0"/>
              <a:t>Visible light form the sun, on the other hand, does not interfere with radio waves.  Therefore, radio telescopes can be used both night and day.</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Address the Misconception</a:t>
            </a:r>
            <a:br>
              <a:rPr lang="en-US" dirty="0" smtClean="0"/>
            </a:br>
            <a:endParaRPr lang="en-US" dirty="0"/>
          </a:p>
        </p:txBody>
      </p:sp>
      <p:sp>
        <p:nvSpPr>
          <p:cNvPr id="3" name="Content Placeholder 2"/>
          <p:cNvSpPr>
            <a:spLocks noGrp="1"/>
          </p:cNvSpPr>
          <p:nvPr>
            <p:ph sz="half" idx="1"/>
          </p:nvPr>
        </p:nvSpPr>
        <p:spPr/>
        <p:txBody>
          <a:bodyPr/>
          <a:lstStyle/>
          <a:p>
            <a:r>
              <a:rPr lang="en-US" dirty="0" smtClean="0"/>
              <a:t>Have students brainstorm other examples of how the sun’s brightness “overpowers” other forms of visible light.  </a:t>
            </a:r>
          </a:p>
          <a:p>
            <a:endParaRPr lang="en-US" dirty="0"/>
          </a:p>
          <a:p>
            <a:endParaRPr lang="en-US" dirty="0"/>
          </a:p>
        </p:txBody>
      </p:sp>
      <p:sp>
        <p:nvSpPr>
          <p:cNvPr id="4" name="Content Placeholder 3"/>
          <p:cNvSpPr>
            <a:spLocks noGrp="1"/>
          </p:cNvSpPr>
          <p:nvPr>
            <p:ph sz="half" idx="2"/>
          </p:nvPr>
        </p:nvSpPr>
        <p:spPr/>
        <p:txBody>
          <a:bodyPr/>
          <a:lstStyle/>
          <a:p>
            <a:pPr>
              <a:buNone/>
            </a:pPr>
            <a:r>
              <a:rPr lang="en-US" dirty="0" smtClean="0"/>
              <a:t>Possible Response:</a:t>
            </a:r>
          </a:p>
          <a:p>
            <a:pPr>
              <a:buNone/>
            </a:pPr>
            <a:r>
              <a:rPr lang="en-US" dirty="0" smtClean="0"/>
              <a:t>In the daytime, it can be hard to tell whether a car’s headlights are on.  A flashlight’s beam cannot be seen in bright sunlight.  (TEST THIS OUT).</a:t>
            </a:r>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a:p>
            <a:pPr>
              <a:buNone/>
            </a:pPr>
            <a:endParaRPr lang="en-US" dirty="0" smtClean="0"/>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a:t>
            </a:r>
            <a:endParaRPr lang="en-US" dirty="0"/>
          </a:p>
        </p:txBody>
      </p:sp>
      <p:sp>
        <p:nvSpPr>
          <p:cNvPr id="3" name="Content Placeholder 2"/>
          <p:cNvSpPr>
            <a:spLocks noGrp="1"/>
          </p:cNvSpPr>
          <p:nvPr>
            <p:ph idx="1"/>
          </p:nvPr>
        </p:nvSpPr>
        <p:spPr/>
        <p:txBody>
          <a:bodyPr/>
          <a:lstStyle/>
          <a:p>
            <a:r>
              <a:rPr lang="en-US" dirty="0" smtClean="0"/>
              <a:t>Internet: </a:t>
            </a:r>
            <a:r>
              <a:rPr lang="en-US" u="sng" dirty="0">
                <a:hlinkClick r:id="rId2"/>
              </a:rPr>
              <a:t>http://www.ems.psu.edu/~fraser/BadScience.html</a:t>
            </a:r>
            <a:endParaRPr lang="en-US" dirty="0"/>
          </a:p>
          <a:p>
            <a:r>
              <a:rPr lang="en-US" dirty="0"/>
              <a:t> </a:t>
            </a:r>
            <a:r>
              <a:rPr lang="en-US" u="sng" dirty="0" smtClean="0"/>
              <a:t>Science Explorer: Astronomy , </a:t>
            </a:r>
            <a:r>
              <a:rPr lang="en-US" dirty="0" smtClean="0"/>
              <a:t>Pearson-Prentice Hall</a:t>
            </a:r>
          </a:p>
          <a:p>
            <a:r>
              <a:rPr lang="en-US" u="sng" dirty="0" smtClean="0"/>
              <a:t>Article:  “</a:t>
            </a:r>
            <a:r>
              <a:rPr lang="en-US" dirty="0" smtClean="0"/>
              <a:t>Bad Science”</a:t>
            </a:r>
            <a:endParaRPr lang="en-US" u="sng" dirty="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Earth in Space</a:t>
            </a:r>
            <a:endParaRPr lang="en-US" dirty="0"/>
          </a:p>
        </p:txBody>
      </p:sp>
      <p:sp>
        <p:nvSpPr>
          <p:cNvPr id="4" name="Content Placeholder 3"/>
          <p:cNvSpPr>
            <a:spLocks noGrp="1"/>
          </p:cNvSpPr>
          <p:nvPr>
            <p:ph sz="half" idx="1"/>
          </p:nvPr>
        </p:nvSpPr>
        <p:spPr/>
        <p:txBody>
          <a:bodyPr/>
          <a:lstStyle/>
          <a:p>
            <a:r>
              <a:rPr lang="en-US" sz="3200" b="1" u="sng" dirty="0" smtClean="0"/>
              <a:t>Misconception: </a:t>
            </a:r>
            <a:r>
              <a:rPr lang="en-US" dirty="0" smtClean="0"/>
              <a:t>Students may think that the changing distance between Earth and the sun causes seasons as Earth travels in its elliptical orbit. </a:t>
            </a:r>
            <a:endParaRPr lang="en-US" dirty="0"/>
          </a:p>
        </p:txBody>
      </p:sp>
      <p:sp>
        <p:nvSpPr>
          <p:cNvPr id="5" name="Content Placeholder 4"/>
          <p:cNvSpPr>
            <a:spLocks noGrp="1"/>
          </p:cNvSpPr>
          <p:nvPr>
            <p:ph sz="half" idx="2"/>
          </p:nvPr>
        </p:nvSpPr>
        <p:spPr/>
        <p:txBody>
          <a:bodyPr/>
          <a:lstStyle/>
          <a:p>
            <a:r>
              <a:rPr lang="en-US" dirty="0" smtClean="0"/>
              <a:t>Relating to ISAT &amp; ILS Goal 12:</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Earth in Space</a:t>
            </a:r>
            <a:endParaRPr lang="en-US" dirty="0"/>
          </a:p>
        </p:txBody>
      </p:sp>
      <p:sp>
        <p:nvSpPr>
          <p:cNvPr id="3" name="Content Placeholder 2"/>
          <p:cNvSpPr>
            <a:spLocks noGrp="1"/>
          </p:cNvSpPr>
          <p:nvPr>
            <p:ph idx="1"/>
          </p:nvPr>
        </p:nvSpPr>
        <p:spPr/>
        <p:txBody>
          <a:bodyPr/>
          <a:lstStyle/>
          <a:p>
            <a:pPr algn="ctr">
              <a:buNone/>
            </a:pPr>
            <a:r>
              <a:rPr lang="en-US" b="1" u="sng" dirty="0" smtClean="0"/>
              <a:t>Address the Misconception</a:t>
            </a:r>
          </a:p>
          <a:p>
            <a:r>
              <a:rPr lang="en-US" dirty="0" smtClean="0"/>
              <a:t>Drawings of Earth’s elliptical orbit are often exaggerated. </a:t>
            </a:r>
          </a:p>
          <a:p>
            <a:r>
              <a:rPr lang="en-US" dirty="0" smtClean="0"/>
              <a:t>Students may misinterpret such drawings and think that as Earth comes closer to the sun, we have summer and, as Earth swings away from the sun, we have winter.</a:t>
            </a:r>
          </a:p>
          <a:p>
            <a:endParaRPr lang="en-US" dirty="0"/>
          </a:p>
          <a:p>
            <a:endParaRPr lang="en-US" dirty="0" smtClean="0"/>
          </a:p>
          <a:p>
            <a:pPr>
              <a:buNone/>
            </a:pP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do next….</a:t>
            </a:r>
            <a:endParaRPr lang="en-US" dirty="0"/>
          </a:p>
        </p:txBody>
      </p:sp>
      <p:sp>
        <p:nvSpPr>
          <p:cNvPr id="3" name="Content Placeholder 2"/>
          <p:cNvSpPr>
            <a:spLocks noGrp="1"/>
          </p:cNvSpPr>
          <p:nvPr>
            <p:ph idx="1"/>
          </p:nvPr>
        </p:nvSpPr>
        <p:spPr/>
        <p:txBody>
          <a:bodyPr/>
          <a:lstStyle/>
          <a:p>
            <a:r>
              <a:rPr lang="en-US" dirty="0" smtClean="0"/>
              <a:t>Explain that Earth’s orbit is only slightly elliptical.  The distance between Earth and the sun does not change enough to have a large effect on the seasons</a:t>
            </a:r>
          </a:p>
          <a:p>
            <a:pPr>
              <a:buNone/>
            </a:pPr>
            <a:endParaRPr lang="en-US" dirty="0"/>
          </a:p>
          <a:p>
            <a:r>
              <a:rPr lang="en-US" dirty="0" smtClean="0"/>
              <a:t>Show students simulated activities of the seasons and the yearly cycle of the seasons.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do next…</a:t>
            </a:r>
            <a:endParaRPr lang="en-US" dirty="0"/>
          </a:p>
        </p:txBody>
      </p:sp>
      <p:sp>
        <p:nvSpPr>
          <p:cNvPr id="3" name="Content Placeholder 2"/>
          <p:cNvSpPr>
            <a:spLocks noGrp="1"/>
          </p:cNvSpPr>
          <p:nvPr>
            <p:ph idx="1"/>
          </p:nvPr>
        </p:nvSpPr>
        <p:spPr/>
        <p:txBody>
          <a:bodyPr/>
          <a:lstStyle/>
          <a:p>
            <a:r>
              <a:rPr lang="en-US" dirty="0" smtClean="0"/>
              <a:t>Point out the shape of Earth’s orbit.  </a:t>
            </a:r>
            <a:endParaRPr lang="en-US" dirty="0"/>
          </a:p>
          <a:p>
            <a:r>
              <a:rPr lang="en-US" dirty="0" smtClean="0"/>
              <a:t>Explain that, although it is an ellipse, Earth’s orbit is almost a circle.  </a:t>
            </a:r>
          </a:p>
          <a:p>
            <a:r>
              <a:rPr lang="en-US" dirty="0" smtClean="0"/>
              <a:t>In a simulation setting, ask: Why does the diagram in the assimilation show Earth’s orbit as an oval if it is really nearly circular?  And,</a:t>
            </a:r>
          </a:p>
          <a:p>
            <a:r>
              <a:rPr lang="en-US" dirty="0" smtClean="0"/>
              <a:t>What causes the seasons?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 Response to the Respective Questions…</a:t>
            </a:r>
            <a:endParaRPr lang="en-US" dirty="0"/>
          </a:p>
        </p:txBody>
      </p:sp>
      <p:sp>
        <p:nvSpPr>
          <p:cNvPr id="3" name="Text Placeholder 2"/>
          <p:cNvSpPr>
            <a:spLocks noGrp="1"/>
          </p:cNvSpPr>
          <p:nvPr>
            <p:ph type="body" idx="1"/>
          </p:nvPr>
        </p:nvSpPr>
        <p:spPr/>
        <p:txBody>
          <a:bodyPr/>
          <a:lstStyle/>
          <a:p>
            <a:r>
              <a:rPr lang="en-US" dirty="0" smtClean="0"/>
              <a:t>Earth’s orbit as an oval…</a:t>
            </a:r>
            <a:endParaRPr lang="en-US" dirty="0"/>
          </a:p>
        </p:txBody>
      </p:sp>
      <p:sp>
        <p:nvSpPr>
          <p:cNvPr id="5" name="Text Placeholder 4"/>
          <p:cNvSpPr>
            <a:spLocks noGrp="1"/>
          </p:cNvSpPr>
          <p:nvPr>
            <p:ph type="body" sz="half" idx="3"/>
          </p:nvPr>
        </p:nvSpPr>
        <p:spPr>
          <a:xfrm>
            <a:off x="4645025" y="1752599"/>
            <a:ext cx="4041775" cy="422275"/>
          </a:xfrm>
        </p:spPr>
        <p:txBody>
          <a:bodyPr>
            <a:normAutofit fontScale="25000" lnSpcReduction="20000"/>
          </a:bodyPr>
          <a:lstStyle/>
          <a:p>
            <a:endParaRPr lang="en-US" dirty="0" smtClean="0"/>
          </a:p>
          <a:p>
            <a:endParaRPr lang="en-US" dirty="0"/>
          </a:p>
          <a:p>
            <a:endParaRPr lang="en-US" sz="5100" dirty="0" smtClean="0"/>
          </a:p>
          <a:p>
            <a:endParaRPr lang="en-US" sz="9600" dirty="0" smtClean="0"/>
          </a:p>
          <a:p>
            <a:endParaRPr lang="en-US" sz="9600" dirty="0"/>
          </a:p>
          <a:p>
            <a:endParaRPr lang="en-US" sz="9600" dirty="0" smtClean="0"/>
          </a:p>
          <a:p>
            <a:r>
              <a:rPr lang="en-US" sz="9600" dirty="0" smtClean="0"/>
              <a:t>What causes the seasons?</a:t>
            </a:r>
          </a:p>
          <a:p>
            <a:endParaRPr lang="en-US" sz="5100" dirty="0"/>
          </a:p>
        </p:txBody>
      </p:sp>
      <p:sp>
        <p:nvSpPr>
          <p:cNvPr id="4" name="Content Placeholder 3"/>
          <p:cNvSpPr>
            <a:spLocks noGrp="1"/>
          </p:cNvSpPr>
          <p:nvPr>
            <p:ph sz="quarter" idx="2"/>
          </p:nvPr>
        </p:nvSpPr>
        <p:spPr/>
        <p:txBody>
          <a:bodyPr/>
          <a:lstStyle/>
          <a:p>
            <a:r>
              <a:rPr lang="en-US" dirty="0" smtClean="0"/>
              <a:t>The diagram is drawn as if you are looking at the ellipse from its side, similar to looking at a dinner plate on edge.  If viewed fro above, the orbit would more closely resemble a circle.</a:t>
            </a:r>
            <a:endParaRPr lang="en-US" dirty="0"/>
          </a:p>
        </p:txBody>
      </p:sp>
      <p:sp>
        <p:nvSpPr>
          <p:cNvPr id="6" name="Content Placeholder 5"/>
          <p:cNvSpPr>
            <a:spLocks noGrp="1"/>
          </p:cNvSpPr>
          <p:nvPr>
            <p:ph sz="quarter" idx="4"/>
          </p:nvPr>
        </p:nvSpPr>
        <p:spPr/>
        <p:txBody>
          <a:bodyPr/>
          <a:lstStyle/>
          <a:p>
            <a:r>
              <a:rPr lang="en-US" dirty="0" smtClean="0"/>
              <a:t>The tilt of Earth’ axis causes the seasons.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Life Beyond Earth</a:t>
            </a:r>
            <a:br>
              <a:rPr lang="en-US" dirty="0" smtClean="0"/>
            </a:br>
            <a:endParaRPr lang="en-US" dirty="0"/>
          </a:p>
        </p:txBody>
      </p:sp>
      <p:sp>
        <p:nvSpPr>
          <p:cNvPr id="3" name="Content Placeholder 2"/>
          <p:cNvSpPr>
            <a:spLocks noGrp="1"/>
          </p:cNvSpPr>
          <p:nvPr>
            <p:ph sz="half" idx="1"/>
          </p:nvPr>
        </p:nvSpPr>
        <p:spPr/>
        <p:txBody>
          <a:bodyPr/>
          <a:lstStyle/>
          <a:p>
            <a:r>
              <a:rPr lang="en-US" sz="3200" b="1" u="sng" dirty="0" smtClean="0"/>
              <a:t>Misconception:</a:t>
            </a:r>
          </a:p>
          <a:p>
            <a:pPr>
              <a:buNone/>
            </a:pPr>
            <a:r>
              <a:rPr lang="en-US" dirty="0" smtClean="0"/>
              <a:t>     Some students may think that extraterrestrial life must be limited to only intelligent life forms.</a:t>
            </a:r>
          </a:p>
          <a:p>
            <a:pPr>
              <a:buNone/>
            </a:pPr>
            <a:endParaRPr lang="en-US" sz="3200" b="1" u="sng" dirty="0"/>
          </a:p>
          <a:p>
            <a:pPr>
              <a:buNone/>
            </a:pPr>
            <a:endParaRPr lang="en-US" sz="3200" b="1" u="sng" dirty="0" smtClean="0"/>
          </a:p>
          <a:p>
            <a:pPr>
              <a:buNone/>
            </a:pPr>
            <a:endParaRPr lang="en-US" sz="3200" b="1" u="sng" dirty="0"/>
          </a:p>
          <a:p>
            <a:pPr>
              <a:buNone/>
            </a:pPr>
            <a:endParaRPr lang="en-US" sz="3200" b="1" u="sng" dirty="0" smtClean="0"/>
          </a:p>
          <a:p>
            <a:pPr>
              <a:buNone/>
            </a:pPr>
            <a:endParaRPr lang="en-US" sz="3200" b="1" u="sng" dirty="0"/>
          </a:p>
          <a:p>
            <a:pPr>
              <a:buNone/>
            </a:pPr>
            <a:endParaRPr lang="en-US" sz="3200" b="1" u="sng" dirty="0" smtClean="0"/>
          </a:p>
          <a:p>
            <a:pPr>
              <a:buNone/>
            </a:pPr>
            <a:endParaRPr lang="en-US" sz="3200" b="1" u="sng" dirty="0"/>
          </a:p>
          <a:p>
            <a:pPr>
              <a:buNone/>
            </a:pPr>
            <a:endParaRPr lang="en-US" sz="3200" b="1" u="sng" dirty="0" smtClean="0"/>
          </a:p>
          <a:p>
            <a:pPr>
              <a:buNone/>
            </a:pPr>
            <a:endParaRPr lang="en-US" sz="3200" b="1" u="sng" dirty="0"/>
          </a:p>
          <a:p>
            <a:pPr>
              <a:buNone/>
            </a:pPr>
            <a:endParaRPr lang="en-US" sz="3200" b="1" u="sng" dirty="0" smtClean="0"/>
          </a:p>
          <a:p>
            <a:pPr>
              <a:buNone/>
            </a:pPr>
            <a:endParaRPr lang="en-US" sz="3200" b="1" u="sng" dirty="0"/>
          </a:p>
          <a:p>
            <a:pPr>
              <a:buNone/>
            </a:pPr>
            <a:endParaRPr lang="en-US" sz="3200" b="1" u="sng" dirty="0" smtClean="0"/>
          </a:p>
          <a:p>
            <a:pPr>
              <a:buNone/>
            </a:pPr>
            <a:endParaRPr lang="en-US" sz="3200" b="1" u="sng" dirty="0"/>
          </a:p>
          <a:p>
            <a:pPr>
              <a:buNone/>
            </a:pPr>
            <a:endParaRPr lang="en-US" sz="3200" b="1" u="sng" dirty="0" smtClean="0"/>
          </a:p>
          <a:p>
            <a:pPr>
              <a:buNone/>
            </a:pPr>
            <a:endParaRPr lang="en-US" sz="3200" b="1" u="sng" dirty="0"/>
          </a:p>
          <a:p>
            <a:pPr>
              <a:buNone/>
            </a:pPr>
            <a:endParaRPr lang="en-US" sz="3200" b="1" u="sng" dirty="0" smtClean="0"/>
          </a:p>
          <a:p>
            <a:pPr>
              <a:buNone/>
            </a:pPr>
            <a:endParaRPr lang="en-US" sz="3200" b="1" u="sng" dirty="0"/>
          </a:p>
          <a:p>
            <a:pPr>
              <a:buNone/>
            </a:pPr>
            <a:endParaRPr lang="en-US" sz="3200" b="1" u="sng" dirty="0" smtClean="0"/>
          </a:p>
          <a:p>
            <a:pPr>
              <a:buNone/>
            </a:pPr>
            <a:endParaRPr lang="en-US" sz="3200" b="1" u="sng" dirty="0"/>
          </a:p>
          <a:p>
            <a:pPr>
              <a:buNone/>
            </a:pPr>
            <a:endParaRPr lang="en-US" sz="3200" b="1" u="sng" dirty="0" smtClean="0"/>
          </a:p>
          <a:p>
            <a:pPr>
              <a:buNone/>
            </a:pPr>
            <a:endParaRPr lang="en-US" sz="3200" b="1" u="sng" dirty="0"/>
          </a:p>
          <a:p>
            <a:pPr>
              <a:buNone/>
            </a:pPr>
            <a:endParaRPr lang="en-US" sz="3200" b="1" u="sng" dirty="0" smtClean="0"/>
          </a:p>
          <a:p>
            <a:pPr>
              <a:buNone/>
            </a:pPr>
            <a:endParaRPr lang="en-US" sz="3200" b="1" u="sng" dirty="0"/>
          </a:p>
          <a:p>
            <a:pPr>
              <a:buNone/>
            </a:pPr>
            <a:endParaRPr lang="en-US" sz="3200" b="1" u="sng" dirty="0" smtClean="0"/>
          </a:p>
          <a:p>
            <a:pPr>
              <a:buNone/>
            </a:pPr>
            <a:endParaRPr lang="en-US" sz="3200" b="1" u="sng" dirty="0"/>
          </a:p>
          <a:p>
            <a:pPr>
              <a:buNone/>
            </a:pPr>
            <a:endParaRPr lang="en-US" sz="3200" b="1" u="sng" dirty="0" smtClean="0"/>
          </a:p>
          <a:p>
            <a:pPr>
              <a:buNone/>
            </a:pPr>
            <a:endParaRPr lang="en-US" sz="3200" b="1" u="sng" dirty="0"/>
          </a:p>
          <a:p>
            <a:pPr>
              <a:buNone/>
            </a:pPr>
            <a:endParaRPr lang="en-US" sz="3200" b="1" u="sng" dirty="0" smtClean="0"/>
          </a:p>
          <a:p>
            <a:pPr>
              <a:buNone/>
            </a:pPr>
            <a:endParaRPr lang="en-US" sz="3200" b="1" u="sng" dirty="0"/>
          </a:p>
          <a:p>
            <a:pPr>
              <a:buNone/>
            </a:pPr>
            <a:endParaRPr lang="en-US" sz="3200" b="1" u="sng" dirty="0" smtClean="0"/>
          </a:p>
          <a:p>
            <a:pPr>
              <a:buNone/>
            </a:pPr>
            <a:endParaRPr lang="en-US" sz="3200" b="1" u="sng" dirty="0"/>
          </a:p>
          <a:p>
            <a:pPr>
              <a:buNone/>
            </a:pPr>
            <a:endParaRPr lang="en-US" sz="3200" b="1" u="sng" dirty="0" smtClean="0"/>
          </a:p>
          <a:p>
            <a:pPr>
              <a:buNone/>
            </a:pPr>
            <a:endParaRPr lang="en-US" sz="3200" b="1" u="sng" dirty="0"/>
          </a:p>
          <a:p>
            <a:pPr>
              <a:buNone/>
            </a:pPr>
            <a:endParaRPr lang="en-US" sz="3200" b="1" u="sng" dirty="0" smtClean="0"/>
          </a:p>
          <a:p>
            <a:pPr>
              <a:buNone/>
            </a:pPr>
            <a:endParaRPr lang="en-US" sz="3200" b="1" u="sng" dirty="0"/>
          </a:p>
          <a:p>
            <a:pPr>
              <a:buNone/>
            </a:pPr>
            <a:endParaRPr lang="en-US" sz="3200" b="1" u="sng" dirty="0" smtClean="0"/>
          </a:p>
          <a:p>
            <a:pPr>
              <a:buNone/>
            </a:pPr>
            <a:endParaRPr lang="en-US" sz="3200" b="1" u="sng" dirty="0"/>
          </a:p>
          <a:p>
            <a:pPr>
              <a:buNone/>
            </a:pPr>
            <a:endParaRPr lang="en-US" sz="3200" b="1" u="sng" dirty="0" smtClean="0"/>
          </a:p>
          <a:p>
            <a:pPr>
              <a:buNone/>
            </a:pPr>
            <a:endParaRPr lang="en-US" sz="3200" b="1" u="sng" dirty="0"/>
          </a:p>
          <a:p>
            <a:pPr>
              <a:buNone/>
            </a:pPr>
            <a:endParaRPr lang="en-US" sz="3200" b="1" u="sng" dirty="0" smtClean="0"/>
          </a:p>
          <a:p>
            <a:pPr>
              <a:buNone/>
            </a:pPr>
            <a:endParaRPr lang="en-US" sz="3200" b="1" u="sng" dirty="0"/>
          </a:p>
          <a:p>
            <a:pPr>
              <a:buNone/>
            </a:pPr>
            <a:endParaRPr lang="en-US" sz="3200" b="1" u="sng" dirty="0" smtClean="0"/>
          </a:p>
          <a:p>
            <a:pPr>
              <a:buNone/>
            </a:pPr>
            <a:endParaRPr lang="en-US" sz="3200" b="1" u="sng" dirty="0"/>
          </a:p>
          <a:p>
            <a:pPr>
              <a:buNone/>
            </a:pPr>
            <a:endParaRPr lang="en-US" sz="3200" b="1" u="sng" dirty="0" smtClean="0"/>
          </a:p>
          <a:p>
            <a:pPr>
              <a:buNone/>
            </a:pPr>
            <a:endParaRPr lang="en-US" sz="3200" b="1" u="sng" dirty="0"/>
          </a:p>
          <a:p>
            <a:pPr>
              <a:buNone/>
            </a:pPr>
            <a:endParaRPr lang="en-US" sz="3200" b="1" u="sng" dirty="0" smtClean="0"/>
          </a:p>
          <a:p>
            <a:pPr>
              <a:buNone/>
            </a:pPr>
            <a:endParaRPr lang="en-US" sz="3200" b="1" u="sng" dirty="0"/>
          </a:p>
          <a:p>
            <a:pPr>
              <a:buNone/>
            </a:pPr>
            <a:endParaRPr lang="en-US" sz="3200" b="1" u="sng" dirty="0" smtClean="0"/>
          </a:p>
          <a:p>
            <a:pPr>
              <a:buNone/>
            </a:pPr>
            <a:endParaRPr lang="en-US" sz="3200" b="1" u="sng" dirty="0"/>
          </a:p>
          <a:p>
            <a:pPr>
              <a:buNone/>
            </a:pPr>
            <a:endParaRPr lang="en-US" sz="3200" b="1" u="sng" dirty="0"/>
          </a:p>
        </p:txBody>
      </p:sp>
      <p:sp>
        <p:nvSpPr>
          <p:cNvPr id="4" name="Content Placeholder 3"/>
          <p:cNvSpPr>
            <a:spLocks noGrp="1"/>
          </p:cNvSpPr>
          <p:nvPr>
            <p:ph sz="half" idx="2"/>
          </p:nvPr>
        </p:nvSpPr>
        <p:spPr/>
        <p:txBody>
          <a:bodyPr/>
          <a:lstStyle/>
          <a:p>
            <a:r>
              <a:rPr lang="en-US" dirty="0" smtClean="0"/>
              <a:t>Relating to ISAT &amp; ILS Goal 12:</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Address the Misconception</a:t>
            </a:r>
            <a:br>
              <a:rPr lang="en-US" b="1" u="sng" dirty="0" smtClean="0"/>
            </a:br>
            <a:endParaRPr lang="en-US" dirty="0"/>
          </a:p>
        </p:txBody>
      </p:sp>
      <p:sp>
        <p:nvSpPr>
          <p:cNvPr id="5" name="Content Placeholder 4"/>
          <p:cNvSpPr>
            <a:spLocks noGrp="1"/>
          </p:cNvSpPr>
          <p:nvPr>
            <p:ph idx="1"/>
          </p:nvPr>
        </p:nvSpPr>
        <p:spPr/>
        <p:txBody>
          <a:bodyPr/>
          <a:lstStyle/>
          <a:p>
            <a:endParaRPr lang="en-US" dirty="0" smtClean="0"/>
          </a:p>
          <a:p>
            <a:r>
              <a:rPr lang="en-US" dirty="0" smtClean="0"/>
              <a:t>Students’ ideas about the features and history of Mars may be partly based on science-fiction stories, television shows, and movies.</a:t>
            </a:r>
          </a:p>
          <a:p>
            <a:r>
              <a:rPr lang="en-US" dirty="0" smtClean="0"/>
              <a:t>Have students prepare a FACT/FICTION sheet to distinguish scientific findings about Mars from science fiction.</a:t>
            </a:r>
          </a:p>
          <a:p>
            <a:endParaRPr lang="en-US" dirty="0" smtClean="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b="1" u="sng" dirty="0" smtClean="0"/>
              <a:t>Address the Misconception…</a:t>
            </a:r>
            <a:br>
              <a:rPr lang="en-US" b="1" u="sng" dirty="0" smtClean="0"/>
            </a:br>
            <a:endParaRPr lang="en-US" dirty="0"/>
          </a:p>
        </p:txBody>
      </p:sp>
      <p:sp>
        <p:nvSpPr>
          <p:cNvPr id="6" name="Content Placeholder 5"/>
          <p:cNvSpPr>
            <a:spLocks noGrp="1"/>
          </p:cNvSpPr>
          <p:nvPr>
            <p:ph idx="1"/>
          </p:nvPr>
        </p:nvSpPr>
        <p:spPr/>
        <p:txBody>
          <a:bodyPr/>
          <a:lstStyle/>
          <a:p>
            <a:r>
              <a:rPr lang="en-US" dirty="0" smtClean="0"/>
              <a:t>Have students share their FACT/FICTION sheet to discuss whether the agree on what is fact and what is fiction.</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289</TotalTime>
  <Words>609</Words>
  <Application>Microsoft Office PowerPoint</Application>
  <PresentationFormat>On-screen Show (4:3)</PresentationFormat>
  <Paragraphs>130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Metro</vt:lpstr>
      <vt:lpstr>Bad Astronomy Presentation </vt:lpstr>
      <vt:lpstr>Earth in Space</vt:lpstr>
      <vt:lpstr>Earth in Space</vt:lpstr>
      <vt:lpstr>What to do next….</vt:lpstr>
      <vt:lpstr>What to do next…</vt:lpstr>
      <vt:lpstr>In Response to the Respective Questions…</vt:lpstr>
      <vt:lpstr>Life Beyond Earth </vt:lpstr>
      <vt:lpstr>Address the Misconception </vt:lpstr>
      <vt:lpstr>Address the Misconception… </vt:lpstr>
      <vt:lpstr>Address the Misconception </vt:lpstr>
      <vt:lpstr>Telescopes</vt:lpstr>
      <vt:lpstr>Address the Misconception</vt:lpstr>
      <vt:lpstr>Address the Misconception </vt:lpstr>
      <vt:lpstr>Sources</vt:lpstr>
    </vt:vector>
  </TitlesOfParts>
  <Company>Peoria Public Schools District 150</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Bad Astronomy Presentation </dc:title>
  <dc:creator>DARNELL5383</dc:creator>
  <cp:lastModifiedBy>DARNELL5383</cp:lastModifiedBy>
  <cp:revision>13</cp:revision>
  <dcterms:created xsi:type="dcterms:W3CDTF">2011-05-04T16:33:19Z</dcterms:created>
  <dcterms:modified xsi:type="dcterms:W3CDTF">2011-05-04T21:22:26Z</dcterms:modified>
</cp:coreProperties>
</file>