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5"/>
  </p:handoutMasterIdLst>
  <p:sldIdLst>
    <p:sldId id="269" r:id="rId2"/>
    <p:sldId id="259" r:id="rId3"/>
    <p:sldId id="268" r:id="rId4"/>
    <p:sldId id="257" r:id="rId5"/>
    <p:sldId id="258"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23475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89" autoAdjust="0"/>
  </p:normalViewPr>
  <p:slideViewPr>
    <p:cSldViewPr>
      <p:cViewPr varScale="1">
        <p:scale>
          <a:sx n="97" d="100"/>
          <a:sy n="97" d="100"/>
        </p:scale>
        <p:origin x="-79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586"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55D11D1-02BA-4CD6-9CD2-FB16721DC3F5}" type="datetimeFigureOut">
              <a:rPr lang="en-US" smtClean="0"/>
              <a:pPr/>
              <a:t>5/1/2011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FA4A412-E443-4C77-A5E4-A2D9956E5C1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85400EF-43A8-4A58-A9C7-82C5FA47AC56}" type="datetimeFigureOut">
              <a:rPr lang="en-US" smtClean="0"/>
              <a:pPr/>
              <a:t>5/1/2011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BED9952-8A38-4944-BDE4-7489A46CED5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5400EF-43A8-4A58-A9C7-82C5FA47AC56}" type="datetimeFigureOut">
              <a:rPr lang="en-US" smtClean="0"/>
              <a:pPr/>
              <a:t>5/1/2011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ED9952-8A38-4944-BDE4-7489A46CED52}" type="slidenum">
              <a:rPr lang="en-US" smtClean="0"/>
              <a:pPr/>
              <a:t>‹#›</a:t>
            </a:fld>
            <a:endParaRPr lang="en-US"/>
          </a:p>
        </p:txBody>
      </p:sp>
    </p:spTree>
  </p:cSld>
  <p:clrMapOvr>
    <a:masterClrMapping/>
  </p:clrMapOvr>
  <p:transition spd="slow">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5400EF-43A8-4A58-A9C7-82C5FA47AC56}" type="datetimeFigureOut">
              <a:rPr lang="en-US" smtClean="0"/>
              <a:pPr/>
              <a:t>5/1/2011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ED9952-8A38-4944-BDE4-7489A46CED52}" type="slidenum">
              <a:rPr lang="en-US" smtClean="0"/>
              <a:pPr/>
              <a:t>‹#›</a:t>
            </a:fld>
            <a:endParaRPr lang="en-US"/>
          </a:p>
        </p:txBody>
      </p:sp>
    </p:spTree>
  </p:cSld>
  <p:clrMapOvr>
    <a:masterClrMapping/>
  </p:clrMapOvr>
  <p:transition spd="slow">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5400EF-43A8-4A58-A9C7-82C5FA47AC56}" type="datetimeFigureOut">
              <a:rPr lang="en-US" smtClean="0"/>
              <a:pPr/>
              <a:t>5/1/2011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ED9952-8A38-4944-BDE4-7489A46CED52}" type="slidenum">
              <a:rPr lang="en-US" smtClean="0"/>
              <a:pPr/>
              <a:t>‹#›</a:t>
            </a:fld>
            <a:endParaRPr lang="en-US"/>
          </a:p>
        </p:txBody>
      </p:sp>
    </p:spTree>
  </p:cSld>
  <p:clrMapOvr>
    <a:masterClrMapping/>
  </p:clrMapOvr>
  <p:transition spd="slow">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85400EF-43A8-4A58-A9C7-82C5FA47AC56}" type="datetimeFigureOut">
              <a:rPr lang="en-US" smtClean="0"/>
              <a:pPr/>
              <a:t>5/1/2011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ED9952-8A38-4944-BDE4-7489A46CED5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5400EF-43A8-4A58-A9C7-82C5FA47AC56}" type="datetimeFigureOut">
              <a:rPr lang="en-US" smtClean="0"/>
              <a:pPr/>
              <a:t>5/1/2011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ED9952-8A38-4944-BDE4-7489A46CED52}" type="slidenum">
              <a:rPr lang="en-US" smtClean="0"/>
              <a:pPr/>
              <a:t>‹#›</a:t>
            </a:fld>
            <a:endParaRPr lang="en-US"/>
          </a:p>
        </p:txBody>
      </p:sp>
    </p:spTree>
  </p:cSld>
  <p:clrMapOvr>
    <a:masterClrMapping/>
  </p:clrMapOvr>
  <p:transition spd="slow">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85400EF-43A8-4A58-A9C7-82C5FA47AC56}" type="datetimeFigureOut">
              <a:rPr lang="en-US" smtClean="0"/>
              <a:pPr/>
              <a:t>5/1/2011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ED9952-8A38-4944-BDE4-7489A46CED52}" type="slidenum">
              <a:rPr lang="en-US" smtClean="0"/>
              <a:pPr/>
              <a:t>‹#›</a:t>
            </a:fld>
            <a:endParaRPr lang="en-US"/>
          </a:p>
        </p:txBody>
      </p:sp>
    </p:spTree>
  </p:cSld>
  <p:clrMapOvr>
    <a:masterClrMapping/>
  </p:clrMapOvr>
  <p:transition spd="slow">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85400EF-43A8-4A58-A9C7-82C5FA47AC56}" type="datetimeFigureOut">
              <a:rPr lang="en-US" smtClean="0"/>
              <a:pPr/>
              <a:t>5/1/2011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ED9952-8A38-4944-BDE4-7489A46CED52}" type="slidenum">
              <a:rPr lang="en-US" smtClean="0"/>
              <a:pPr/>
              <a:t>‹#›</a:t>
            </a:fld>
            <a:endParaRPr lang="en-US"/>
          </a:p>
        </p:txBody>
      </p:sp>
    </p:spTree>
  </p:cSld>
  <p:clrMapOvr>
    <a:masterClrMapping/>
  </p:clrMapOvr>
  <p:transition spd="slow">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5400EF-43A8-4A58-A9C7-82C5FA47AC56}" type="datetimeFigureOut">
              <a:rPr lang="en-US" smtClean="0"/>
              <a:pPr/>
              <a:t>5/1/2011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ED9952-8A38-4944-BDE4-7489A46CED52}" type="slidenum">
              <a:rPr lang="en-US" smtClean="0"/>
              <a:pPr/>
              <a:t>‹#›</a:t>
            </a:fld>
            <a:endParaRPr lang="en-US"/>
          </a:p>
        </p:txBody>
      </p:sp>
    </p:spTree>
  </p:cSld>
  <p:clrMapOvr>
    <a:masterClrMapping/>
  </p:clrMapOvr>
  <p:transition spd="slow">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5400EF-43A8-4A58-A9C7-82C5FA47AC56}" type="datetimeFigureOut">
              <a:rPr lang="en-US" smtClean="0"/>
              <a:pPr/>
              <a:t>5/1/2011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ED9952-8A38-4944-BDE4-7489A46CED52}" type="slidenum">
              <a:rPr lang="en-US" smtClean="0"/>
              <a:pPr/>
              <a:t>‹#›</a:t>
            </a:fld>
            <a:endParaRPr lang="en-US"/>
          </a:p>
        </p:txBody>
      </p:sp>
    </p:spTree>
  </p:cSld>
  <p:clrMapOvr>
    <a:masterClrMapping/>
  </p:clrMapOvr>
  <p:transition spd="slow">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85400EF-43A8-4A58-A9C7-82C5FA47AC56}" type="datetimeFigureOut">
              <a:rPr lang="en-US" smtClean="0"/>
              <a:pPr/>
              <a:t>5/1/2011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BED9952-8A38-4944-BDE4-7489A46CED5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85400EF-43A8-4A58-A9C7-82C5FA47AC56}" type="datetimeFigureOut">
              <a:rPr lang="en-US" smtClean="0"/>
              <a:pPr/>
              <a:t>5/1/2011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ED9952-8A38-4944-BDE4-7489A46CED5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edg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http://domeofthesky.com/clicks/bv.html" TargetMode="External"/><Relationship Id="rId7" Type="http://schemas.openxmlformats.org/officeDocument/2006/relationships/hyperlink" Target="http://coolwiki.ipac.caltech.edu/index.php/File:Simplehrd.jpg" TargetMode="External"/><Relationship Id="rId2" Type="http://schemas.openxmlformats.org/officeDocument/2006/relationships/hyperlink" Target="http://docs.kde.org/development/en/kdeedu/kstars/ai-colorandtemp.html" TargetMode="External"/><Relationship Id="rId1" Type="http://schemas.openxmlformats.org/officeDocument/2006/relationships/slideLayout" Target="../slideLayouts/slideLayout2.xml"/><Relationship Id="rId6" Type="http://schemas.openxmlformats.org/officeDocument/2006/relationships/hyperlink" Target="http://stardate.org/teachers/plans" TargetMode="External"/><Relationship Id="rId5" Type="http://schemas.openxmlformats.org/officeDocument/2006/relationships/hyperlink" Target="http://coolwiki.ipac.caltech.edu/index.php/Color-Magnitude_and_Color-Color_plots" TargetMode="External"/><Relationship Id="rId4" Type="http://schemas.openxmlformats.org/officeDocument/2006/relationships/hyperlink" Target="http://www.synapses.co.uk/astro/color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geology.com/teacher/astronomy-space.shtml" TargetMode="External"/><Relationship Id="rId2" Type="http://schemas.openxmlformats.org/officeDocument/2006/relationships/hyperlink" Target="http://www.middleschoolscience.com/earth.htm" TargetMode="External"/><Relationship Id="rId1" Type="http://schemas.openxmlformats.org/officeDocument/2006/relationships/slideLayout" Target="../slideLayouts/slideLayout2.xml"/><Relationship Id="rId5" Type="http://schemas.openxmlformats.org/officeDocument/2006/relationships/hyperlink" Target="http://www.discoveryeducation.com/search/page/6-8/-/lesson-plan/-/index.cfm?Ntx=mode+matchallpartial&amp;Ntk=all-prelogin&amp;Ne=4294967201&amp;Nr=AND(OR(d_Index_Type:Pre-login))&amp;N=33+4294967201+4294967275" TargetMode="External"/><Relationship Id="rId4" Type="http://schemas.openxmlformats.org/officeDocument/2006/relationships/hyperlink" Target="http://www.physics.rutgers.edu/hex_old/visit/lesson/lesson_index.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s.dartmouth.edu/farid/sciencekids/bluesky.html" TargetMode="External"/><Relationship Id="rId2" Type="http://schemas.openxmlformats.org/officeDocument/2006/relationships/hyperlink" Target="http://spaceplace.nasa.gov/en/kids/misrsky/misr_sky.shtml" TargetMode="External"/><Relationship Id="rId1" Type="http://schemas.openxmlformats.org/officeDocument/2006/relationships/slideLayout" Target="../slideLayouts/slideLayout2.xml"/><Relationship Id="rId6" Type="http://schemas.openxmlformats.org/officeDocument/2006/relationships/hyperlink" Target="http://www.all-science-fair-projects.com/science_fair_projects/91/744/16407782c33b283e4a056fa55a701a4c.html" TargetMode="External"/><Relationship Id="rId5" Type="http://schemas.openxmlformats.org/officeDocument/2006/relationships/hyperlink" Target="http://sxxz.blogspot.com/2007/11/why-is-sky-blue.html" TargetMode="External"/><Relationship Id="rId4" Type="http://schemas.openxmlformats.org/officeDocument/2006/relationships/hyperlink" Target="http://www.sciencemadesimple.com/sky_blue.html"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explorelearning.com/index.cfm?method=cResource.dspDetail&amp;ResourceID=407" TargetMode="External"/><Relationship Id="rId2" Type="http://schemas.openxmlformats.org/officeDocument/2006/relationships/hyperlink" Target="http://www.woodlands-junior.kent.sch.uk/time/seasons.htm" TargetMode="External"/><Relationship Id="rId1" Type="http://schemas.openxmlformats.org/officeDocument/2006/relationships/slideLayout" Target="../slideLayouts/slideLayout2.xml"/><Relationship Id="rId6" Type="http://schemas.openxmlformats.org/officeDocument/2006/relationships/hyperlink" Target="http://projects.astro.illinois.edu/data/Seasons/seasons.html" TargetMode="External"/><Relationship Id="rId5" Type="http://schemas.openxmlformats.org/officeDocument/2006/relationships/hyperlink" Target="http://astro.unl.edu/classaction/animations/coordsmotion/eclipticsimulator.html" TargetMode="External"/><Relationship Id="rId4" Type="http://schemas.openxmlformats.org/officeDocument/2006/relationships/hyperlink" Target="http://csep10.phys.utk.edu/astr161/lect/time/season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BAD ASTRONOMY</a:t>
            </a:r>
            <a:endParaRPr lang="en-US" dirty="0"/>
          </a:p>
        </p:txBody>
      </p:sp>
      <p:sp>
        <p:nvSpPr>
          <p:cNvPr id="3" name="Content Placeholder 2"/>
          <p:cNvSpPr>
            <a:spLocks noGrp="1"/>
          </p:cNvSpPr>
          <p:nvPr>
            <p:ph idx="1"/>
          </p:nvPr>
        </p:nvSpPr>
        <p:spPr/>
        <p:txBody>
          <a:bodyPr>
            <a:normAutofit lnSpcReduction="10000"/>
          </a:bodyPr>
          <a:lstStyle/>
          <a:p>
            <a:pPr algn="ctr">
              <a:buNone/>
            </a:pPr>
            <a:r>
              <a:rPr lang="en-US" sz="6000" b="1" dirty="0" smtClean="0">
                <a:solidFill>
                  <a:schemeClr val="accent1">
                    <a:lumMod val="75000"/>
                  </a:schemeClr>
                </a:solidFill>
                <a:latin typeface="AR CARTER" pitchFamily="2" charset="0"/>
              </a:rPr>
              <a:t>MISCONCEPTIONS:</a:t>
            </a:r>
          </a:p>
          <a:p>
            <a:endParaRPr lang="en-US" dirty="0" smtClean="0"/>
          </a:p>
          <a:p>
            <a:r>
              <a:rPr lang="en-US" dirty="0" smtClean="0"/>
              <a:t>A mistaken thought, idea, or notion; a misunderstanding </a:t>
            </a:r>
            <a:r>
              <a:rPr lang="en-US" u="sng" dirty="0" smtClean="0">
                <a:solidFill>
                  <a:schemeClr val="accent2">
                    <a:lumMod val="75000"/>
                  </a:schemeClr>
                </a:solidFill>
              </a:rPr>
              <a:t>The American Heritage® Dictionary of the English Language</a:t>
            </a:r>
          </a:p>
          <a:p>
            <a:r>
              <a:rPr lang="en-US" dirty="0" smtClean="0"/>
              <a:t>The 5-step process of eliciting, identifying, confronting, resolving, and reinforcing mentioned in Dr. </a:t>
            </a:r>
            <a:r>
              <a:rPr lang="en-US" dirty="0" err="1" smtClean="0"/>
              <a:t>Wenning’s</a:t>
            </a:r>
            <a:r>
              <a:rPr lang="en-US" dirty="0" smtClean="0"/>
              <a:t> paper, </a:t>
            </a:r>
            <a:r>
              <a:rPr lang="en-US" u="sng" dirty="0" smtClean="0">
                <a:solidFill>
                  <a:schemeClr val="accent2">
                    <a:lumMod val="75000"/>
                  </a:schemeClr>
                </a:solidFill>
              </a:rPr>
              <a:t>Dealing more effectively with alternative conceptions in science</a:t>
            </a:r>
          </a:p>
          <a:p>
            <a:pPr>
              <a:buNone/>
            </a:pPr>
            <a:endParaRPr lang="en-US" dirty="0"/>
          </a:p>
        </p:txBody>
      </p:sp>
    </p:spTree>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Bad Astronomy: </a:t>
            </a:r>
            <a:r>
              <a:rPr lang="en-US" dirty="0" smtClean="0"/>
              <a:t>All stars that you can see at night are white.</a:t>
            </a:r>
            <a:endParaRPr lang="en-US" dirty="0"/>
          </a:p>
        </p:txBody>
      </p:sp>
      <p:pic>
        <p:nvPicPr>
          <p:cNvPr id="2051" name="Picture 3" descr="C:\Users\Owner\AppData\Local\Microsoft\Windows\Temporary Internet Files\Content.IE5\DZNQS0CQ\MC900438756[1].jpg"/>
          <p:cNvPicPr>
            <a:picLocks noChangeAspect="1" noChangeArrowheads="1"/>
          </p:cNvPicPr>
          <p:nvPr/>
        </p:nvPicPr>
        <p:blipFill>
          <a:blip r:embed="rId2" cstate="print"/>
          <a:srcRect/>
          <a:stretch>
            <a:fillRect/>
          </a:stretch>
        </p:blipFill>
        <p:spPr bwMode="auto">
          <a:xfrm>
            <a:off x="685800" y="1905000"/>
            <a:ext cx="7848600" cy="4953000"/>
          </a:xfrm>
          <a:prstGeom prst="rect">
            <a:avLst/>
          </a:prstGeom>
          <a:noFill/>
        </p:spPr>
      </p:pic>
      <p:sp>
        <p:nvSpPr>
          <p:cNvPr id="6" name="Content Placeholder 5"/>
          <p:cNvSpPr>
            <a:spLocks noGrp="1"/>
          </p:cNvSpPr>
          <p:nvPr>
            <p:ph idx="1"/>
          </p:nvPr>
        </p:nvSpPr>
        <p:spPr>
          <a:xfrm>
            <a:off x="1447800" y="3657600"/>
            <a:ext cx="7239000" cy="2667000"/>
          </a:xfrm>
        </p:spPr>
        <p:txBody>
          <a:bodyPr>
            <a:normAutofit/>
          </a:bodyPr>
          <a:lstStyle/>
          <a:p>
            <a:pPr>
              <a:buNone/>
            </a:pPr>
            <a:endParaRPr lang="en-US" sz="4400" dirty="0">
              <a:solidFill>
                <a:schemeClr val="bg1"/>
              </a:solidFill>
              <a:latin typeface="Segoe Script" pitchFamily="34" charset="0"/>
            </a:endParaRPr>
          </a:p>
        </p:txBody>
      </p:sp>
    </p:spTree>
  </p:cSld>
  <p:clrMapOvr>
    <a:masterClrMapping/>
  </p:clrMapOvr>
  <p:transition spd="slow">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b="1" dirty="0" smtClean="0"/>
              <a:t>Good Astronomy: </a:t>
            </a:r>
            <a:r>
              <a:rPr lang="en-US" sz="3600" dirty="0" smtClean="0">
                <a:solidFill>
                  <a:srgbClr val="C00000"/>
                </a:solidFill>
              </a:rPr>
              <a:t>Stars</a:t>
            </a:r>
            <a:r>
              <a:rPr lang="en-US" sz="3600" dirty="0" smtClean="0">
                <a:solidFill>
                  <a:srgbClr val="23475D"/>
                </a:solidFill>
              </a:rPr>
              <a:t> </a:t>
            </a:r>
            <a:r>
              <a:rPr lang="en-US" sz="3600" dirty="0" smtClean="0">
                <a:solidFill>
                  <a:srgbClr val="FF3300"/>
                </a:solidFill>
              </a:rPr>
              <a:t>actually</a:t>
            </a:r>
            <a:r>
              <a:rPr lang="en-US" sz="3600" dirty="0" smtClean="0">
                <a:solidFill>
                  <a:srgbClr val="23475D"/>
                </a:solidFill>
              </a:rPr>
              <a:t> </a:t>
            </a:r>
            <a:r>
              <a:rPr lang="en-US" sz="3600" dirty="0" smtClean="0">
                <a:solidFill>
                  <a:srgbClr val="FFFF00"/>
                </a:solidFill>
              </a:rPr>
              <a:t>emit</a:t>
            </a:r>
            <a:r>
              <a:rPr lang="en-US" sz="3600" dirty="0" smtClean="0">
                <a:solidFill>
                  <a:srgbClr val="23475D"/>
                </a:solidFill>
              </a:rPr>
              <a:t> </a:t>
            </a:r>
            <a:r>
              <a:rPr lang="en-US" sz="3600" dirty="0" smtClean="0">
                <a:solidFill>
                  <a:srgbClr val="00B050"/>
                </a:solidFill>
              </a:rPr>
              <a:t>all </a:t>
            </a:r>
            <a:r>
              <a:rPr lang="en-US" sz="3600" dirty="0" smtClean="0">
                <a:solidFill>
                  <a:srgbClr val="0070C0"/>
                </a:solidFill>
              </a:rPr>
              <a:t>the</a:t>
            </a:r>
            <a:r>
              <a:rPr lang="en-US" sz="3600" dirty="0" smtClean="0">
                <a:solidFill>
                  <a:srgbClr val="23475D"/>
                </a:solidFill>
              </a:rPr>
              <a:t> </a:t>
            </a:r>
            <a:r>
              <a:rPr lang="en-US" sz="3600" dirty="0" smtClean="0">
                <a:solidFill>
                  <a:srgbClr val="7030A0"/>
                </a:solidFill>
              </a:rPr>
              <a:t>colors</a:t>
            </a:r>
            <a:r>
              <a:rPr lang="en-US" sz="3600" dirty="0" smtClean="0">
                <a:solidFill>
                  <a:srgbClr val="23475D"/>
                </a:solidFill>
              </a:rPr>
              <a:t> </a:t>
            </a:r>
            <a:r>
              <a:rPr lang="en-US" sz="3600" dirty="0" smtClean="0">
                <a:solidFill>
                  <a:srgbClr val="C00000"/>
                </a:solidFill>
              </a:rPr>
              <a:t>of </a:t>
            </a:r>
            <a:r>
              <a:rPr lang="en-US" sz="3600" dirty="0" smtClean="0">
                <a:solidFill>
                  <a:srgbClr val="FF3300"/>
                </a:solidFill>
              </a:rPr>
              <a:t>the</a:t>
            </a:r>
            <a:r>
              <a:rPr lang="en-US" sz="3600" dirty="0" smtClean="0">
                <a:solidFill>
                  <a:srgbClr val="23475D"/>
                </a:solidFill>
              </a:rPr>
              <a:t> </a:t>
            </a:r>
            <a:r>
              <a:rPr lang="en-US" sz="3600" dirty="0" smtClean="0">
                <a:solidFill>
                  <a:srgbClr val="FFFF00"/>
                </a:solidFill>
              </a:rPr>
              <a:t>rainbow. </a:t>
            </a:r>
            <a:r>
              <a:rPr lang="en-US" sz="3600" dirty="0" smtClean="0">
                <a:solidFill>
                  <a:srgbClr val="00B050"/>
                </a:solidFill>
              </a:rPr>
              <a:t>Literally</a:t>
            </a:r>
            <a:r>
              <a:rPr lang="en-US" sz="3600" dirty="0" smtClean="0">
                <a:solidFill>
                  <a:srgbClr val="0070C0"/>
                </a:solidFill>
              </a:rPr>
              <a:t>! </a:t>
            </a:r>
            <a:r>
              <a:rPr lang="en-US" sz="3600" dirty="0" smtClean="0">
                <a:solidFill>
                  <a:srgbClr val="7030A0"/>
                </a:solidFill>
              </a:rPr>
              <a:t>!</a:t>
            </a:r>
            <a:r>
              <a:rPr lang="en-US" dirty="0" smtClean="0"/>
              <a:t/>
            </a:r>
            <a:br>
              <a:rPr lang="en-US" dirty="0" smtClean="0"/>
            </a:br>
            <a:endParaRPr lang="en-US" dirty="0"/>
          </a:p>
        </p:txBody>
      </p:sp>
      <p:sp>
        <p:nvSpPr>
          <p:cNvPr id="3" name="Content Placeholder 2"/>
          <p:cNvSpPr>
            <a:spLocks noGrp="1"/>
          </p:cNvSpPr>
          <p:nvPr>
            <p:ph idx="1"/>
          </p:nvPr>
        </p:nvSpPr>
        <p:spPr>
          <a:solidFill>
            <a:schemeClr val="accent1"/>
          </a:solidFill>
        </p:spPr>
        <p:txBody>
          <a:bodyPr>
            <a:normAutofit fontScale="92500" lnSpcReduction="10000"/>
          </a:bodyPr>
          <a:lstStyle/>
          <a:p>
            <a:r>
              <a:rPr lang="en-US" sz="3200" dirty="0" smtClean="0">
                <a:solidFill>
                  <a:schemeClr val="bg1"/>
                </a:solidFill>
                <a:latin typeface="AR CARTER" pitchFamily="2" charset="0"/>
              </a:rPr>
              <a:t>Most people don't really think about stars having </a:t>
            </a:r>
            <a:r>
              <a:rPr lang="en-US" sz="3200" dirty="0" smtClean="0">
                <a:solidFill>
                  <a:srgbClr val="C00000"/>
                </a:solidFill>
                <a:latin typeface="AR CARTER" pitchFamily="2" charset="0"/>
              </a:rPr>
              <a:t>c</a:t>
            </a:r>
            <a:r>
              <a:rPr lang="en-US" sz="3200" dirty="0" smtClean="0">
                <a:solidFill>
                  <a:srgbClr val="FF3300"/>
                </a:solidFill>
                <a:latin typeface="AR CARTER" pitchFamily="2" charset="0"/>
              </a:rPr>
              <a:t>o</a:t>
            </a:r>
            <a:r>
              <a:rPr lang="en-US" sz="3200" dirty="0" smtClean="0">
                <a:solidFill>
                  <a:srgbClr val="FFFF00"/>
                </a:solidFill>
                <a:latin typeface="AR CARTER" pitchFamily="2" charset="0"/>
              </a:rPr>
              <a:t>l</a:t>
            </a:r>
            <a:r>
              <a:rPr lang="en-US" sz="3200" dirty="0" smtClean="0">
                <a:solidFill>
                  <a:srgbClr val="00B050"/>
                </a:solidFill>
                <a:latin typeface="AR CARTER" pitchFamily="2" charset="0"/>
              </a:rPr>
              <a:t>o</a:t>
            </a:r>
            <a:r>
              <a:rPr lang="en-US" sz="3200" dirty="0" smtClean="0">
                <a:solidFill>
                  <a:srgbClr val="00B0F0"/>
                </a:solidFill>
                <a:latin typeface="AR CARTER" pitchFamily="2" charset="0"/>
              </a:rPr>
              <a:t>r</a:t>
            </a:r>
            <a:r>
              <a:rPr lang="en-US" sz="3200" dirty="0" smtClean="0">
                <a:solidFill>
                  <a:srgbClr val="7030A0"/>
                </a:solidFill>
                <a:latin typeface="AR CARTER" pitchFamily="2" charset="0"/>
              </a:rPr>
              <a:t>s</a:t>
            </a:r>
            <a:r>
              <a:rPr lang="en-US" sz="3200" dirty="0" smtClean="0">
                <a:solidFill>
                  <a:schemeClr val="bg1"/>
                </a:solidFill>
                <a:latin typeface="AR CARTER" pitchFamily="2" charset="0"/>
              </a:rPr>
              <a:t>, so they tacitly assume all stars are white. But look at the Sun! It looks </a:t>
            </a:r>
            <a:r>
              <a:rPr lang="en-US" sz="3200" dirty="0" smtClean="0">
                <a:solidFill>
                  <a:srgbClr val="FFFF00"/>
                </a:solidFill>
                <a:latin typeface="AR CARTER" pitchFamily="2" charset="0"/>
              </a:rPr>
              <a:t>yellow</a:t>
            </a:r>
            <a:r>
              <a:rPr lang="en-US" sz="3200" dirty="0" smtClean="0">
                <a:solidFill>
                  <a:schemeClr val="bg1"/>
                </a:solidFill>
                <a:latin typeface="AR CARTER" pitchFamily="2" charset="0"/>
              </a:rPr>
              <a:t> to me, and </a:t>
            </a:r>
            <a:r>
              <a:rPr lang="en-US" sz="3200" i="1" dirty="0" smtClean="0">
                <a:solidFill>
                  <a:schemeClr val="bg1"/>
                </a:solidFill>
                <a:latin typeface="AR CARTER" pitchFamily="2" charset="0"/>
              </a:rPr>
              <a:t>it's</a:t>
            </a:r>
            <a:r>
              <a:rPr lang="en-US" sz="3200" dirty="0" smtClean="0">
                <a:solidFill>
                  <a:schemeClr val="bg1"/>
                </a:solidFill>
                <a:latin typeface="AR CARTER" pitchFamily="2" charset="0"/>
              </a:rPr>
              <a:t> a star! </a:t>
            </a:r>
          </a:p>
          <a:p>
            <a:r>
              <a:rPr lang="en-US" sz="3200" dirty="0" smtClean="0">
                <a:solidFill>
                  <a:schemeClr val="bg1"/>
                </a:solidFill>
                <a:latin typeface="AR CARTER" pitchFamily="2" charset="0"/>
              </a:rPr>
              <a:t>This one is easy to disprove by yourself. Go outside on a clear night and look at the stars. The best ones to look at are the brightest. In the Summer, Vega is a bright star high overhead, and is clearly </a:t>
            </a:r>
            <a:r>
              <a:rPr lang="en-US" sz="3200" dirty="0" smtClean="0">
                <a:solidFill>
                  <a:srgbClr val="00B0F0"/>
                </a:solidFill>
                <a:latin typeface="AR CARTER" pitchFamily="2" charset="0"/>
              </a:rPr>
              <a:t>blue</a:t>
            </a:r>
            <a:r>
              <a:rPr lang="en-US" sz="3200" dirty="0" smtClean="0">
                <a:solidFill>
                  <a:schemeClr val="bg1"/>
                </a:solidFill>
                <a:latin typeface="AR CARTER" pitchFamily="2" charset="0"/>
              </a:rPr>
              <a:t>. </a:t>
            </a:r>
            <a:r>
              <a:rPr lang="en-US" sz="3200" dirty="0" err="1" smtClean="0">
                <a:solidFill>
                  <a:schemeClr val="bg1"/>
                </a:solidFill>
                <a:latin typeface="AR CARTER" pitchFamily="2" charset="0"/>
              </a:rPr>
              <a:t>Antares</a:t>
            </a:r>
            <a:r>
              <a:rPr lang="en-US" sz="3200" dirty="0" smtClean="0">
                <a:solidFill>
                  <a:schemeClr val="bg1"/>
                </a:solidFill>
                <a:latin typeface="AR CARTER" pitchFamily="2" charset="0"/>
              </a:rPr>
              <a:t> is another summer star and is also clearly </a:t>
            </a:r>
            <a:r>
              <a:rPr lang="en-US" sz="3200" dirty="0" smtClean="0">
                <a:solidFill>
                  <a:srgbClr val="C00000"/>
                </a:solidFill>
                <a:latin typeface="AR CARTER" pitchFamily="2" charset="0"/>
              </a:rPr>
              <a:t>red </a:t>
            </a:r>
            <a:r>
              <a:rPr lang="en-US" sz="3200" dirty="0" smtClean="0">
                <a:solidFill>
                  <a:schemeClr val="bg1"/>
                </a:solidFill>
                <a:latin typeface="AR CARTER" pitchFamily="2" charset="0"/>
              </a:rPr>
              <a:t>(or </a:t>
            </a:r>
            <a:r>
              <a:rPr lang="en-US" sz="3200" dirty="0" smtClean="0">
                <a:solidFill>
                  <a:srgbClr val="FF3300"/>
                </a:solidFill>
                <a:latin typeface="AR CARTER" pitchFamily="2" charset="0"/>
              </a:rPr>
              <a:t>orange</a:t>
            </a:r>
            <a:r>
              <a:rPr lang="en-US" sz="3200" dirty="0" smtClean="0">
                <a:solidFill>
                  <a:schemeClr val="bg1"/>
                </a:solidFill>
                <a:latin typeface="AR CARTER" pitchFamily="2" charset="0"/>
              </a:rPr>
              <a:t>). In the Winter, you can see Betelgeuse in the constellation of Orion, which is very </a:t>
            </a:r>
            <a:r>
              <a:rPr lang="en-US" sz="3200" dirty="0" smtClean="0">
                <a:solidFill>
                  <a:srgbClr val="C00000"/>
                </a:solidFill>
                <a:latin typeface="AR CARTER" pitchFamily="2" charset="0"/>
              </a:rPr>
              <a:t>red</a:t>
            </a:r>
            <a:r>
              <a:rPr lang="en-US" sz="3200" dirty="0" smtClean="0">
                <a:solidFill>
                  <a:schemeClr val="bg1"/>
                </a:solidFill>
                <a:latin typeface="AR CARTER" pitchFamily="2" charset="0"/>
              </a:rPr>
              <a:t>. </a:t>
            </a:r>
            <a:r>
              <a:rPr lang="en-US" sz="3200" dirty="0" err="1" smtClean="0">
                <a:solidFill>
                  <a:schemeClr val="bg1"/>
                </a:solidFill>
                <a:latin typeface="AR CARTER" pitchFamily="2" charset="0"/>
              </a:rPr>
              <a:t>Aldebaren</a:t>
            </a:r>
            <a:r>
              <a:rPr lang="en-US" sz="3200" dirty="0" smtClean="0">
                <a:solidFill>
                  <a:schemeClr val="bg1"/>
                </a:solidFill>
                <a:latin typeface="AR CARTER" pitchFamily="2" charset="0"/>
              </a:rPr>
              <a:t>, a star in Taurus (near Orion) is also very </a:t>
            </a:r>
            <a:r>
              <a:rPr lang="en-US" sz="3200" dirty="0" smtClean="0">
                <a:solidFill>
                  <a:srgbClr val="C00000"/>
                </a:solidFill>
                <a:latin typeface="AR CARTER" pitchFamily="2" charset="0"/>
              </a:rPr>
              <a:t>red</a:t>
            </a:r>
            <a:r>
              <a:rPr lang="en-US" sz="3200" dirty="0" smtClean="0">
                <a:solidFill>
                  <a:schemeClr val="bg1"/>
                </a:solidFill>
                <a:latin typeface="AR CARTER" pitchFamily="2" charset="0"/>
              </a:rPr>
              <a:t>. </a:t>
            </a:r>
          </a:p>
          <a:p>
            <a:endParaRPr lang="en-US" dirty="0"/>
          </a:p>
        </p:txBody>
      </p:sp>
      <p:pic>
        <p:nvPicPr>
          <p:cNvPr id="3074" name="Picture 2" descr="C:\Users\Owner\AppData\Local\Microsoft\Windows\Temporary Internet Files\Content.IE5\37DBHKFQ\MP900412054[1].jpg"/>
          <p:cNvPicPr>
            <a:picLocks noChangeAspect="1" noChangeArrowheads="1"/>
          </p:cNvPicPr>
          <p:nvPr/>
        </p:nvPicPr>
        <p:blipFill>
          <a:blip r:embed="rId2" cstate="print"/>
          <a:srcRect/>
          <a:stretch>
            <a:fillRect/>
          </a:stretch>
        </p:blipFill>
        <p:spPr bwMode="auto">
          <a:xfrm>
            <a:off x="7543800" y="5334000"/>
            <a:ext cx="1447800" cy="1371600"/>
          </a:xfrm>
          <a:prstGeom prst="rect">
            <a:avLst/>
          </a:prstGeom>
          <a:noFill/>
        </p:spPr>
      </p:pic>
    </p:spTree>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Some great websites to help students understand this concept:</a:t>
            </a:r>
            <a:endParaRPr lang="en-US" dirty="0"/>
          </a:p>
        </p:txBody>
      </p:sp>
      <p:sp>
        <p:nvSpPr>
          <p:cNvPr id="3" name="Content Placeholder 2"/>
          <p:cNvSpPr>
            <a:spLocks noGrp="1"/>
          </p:cNvSpPr>
          <p:nvPr>
            <p:ph idx="1"/>
          </p:nvPr>
        </p:nvSpPr>
        <p:spPr/>
        <p:txBody>
          <a:bodyPr/>
          <a:lstStyle/>
          <a:p>
            <a:r>
              <a:rPr lang="en-US" dirty="0" smtClean="0">
                <a:hlinkClick r:id="rId2"/>
              </a:rPr>
              <a:t>http://docs.kde.org/development/en/kdeedu/kstars/ai-colorandtemp.html</a:t>
            </a:r>
            <a:endParaRPr lang="en-US" dirty="0" smtClean="0"/>
          </a:p>
          <a:p>
            <a:r>
              <a:rPr lang="en-US" dirty="0" smtClean="0">
                <a:hlinkClick r:id="rId3"/>
              </a:rPr>
              <a:t>http://domeofthesky.com/clicks/bv.html</a:t>
            </a:r>
            <a:endParaRPr lang="en-US" dirty="0" smtClean="0"/>
          </a:p>
          <a:p>
            <a:r>
              <a:rPr lang="en-US" dirty="0" smtClean="0">
                <a:hlinkClick r:id="rId4"/>
              </a:rPr>
              <a:t>http://www.synapses.co.uk/astro/colors.html</a:t>
            </a:r>
            <a:endParaRPr lang="en-US" dirty="0" smtClean="0"/>
          </a:p>
          <a:p>
            <a:r>
              <a:rPr lang="en-US" dirty="0" smtClean="0">
                <a:hlinkClick r:id="rId5"/>
              </a:rPr>
              <a:t>http://coolwiki.ipac.caltech.edu/index.php/Color-Magnitude_and_Color-Color_plots</a:t>
            </a:r>
            <a:endParaRPr lang="en-US" dirty="0" smtClean="0"/>
          </a:p>
          <a:p>
            <a:r>
              <a:rPr lang="en-US" dirty="0" smtClean="0">
                <a:hlinkClick r:id="rId6"/>
              </a:rPr>
              <a:t>http://stardate.org/teachers/plans</a:t>
            </a:r>
            <a:endParaRPr lang="en-US" dirty="0" smtClean="0"/>
          </a:p>
          <a:p>
            <a:endParaRPr lang="en-US" dirty="0" smtClean="0"/>
          </a:p>
          <a:p>
            <a:endParaRPr lang="en-US" dirty="0"/>
          </a:p>
        </p:txBody>
      </p:sp>
      <p:pic>
        <p:nvPicPr>
          <p:cNvPr id="4" name="Picture 5" descr="http://coolwiki.ipac.caltech.edu/images/f/fd/Simplehrd.jpg">
            <a:hlinkClick r:id="rId7" tooltip="Simplehrd.jpg"/>
          </p:cNvPr>
          <p:cNvPicPr>
            <a:picLocks noChangeAspect="1" noChangeArrowheads="1"/>
          </p:cNvPicPr>
          <p:nvPr/>
        </p:nvPicPr>
        <p:blipFill>
          <a:blip r:embed="rId8" cstate="print"/>
          <a:srcRect/>
          <a:stretch>
            <a:fillRect/>
          </a:stretch>
        </p:blipFill>
        <p:spPr bwMode="auto">
          <a:xfrm>
            <a:off x="5867400" y="4267200"/>
            <a:ext cx="3124200" cy="2438400"/>
          </a:xfrm>
          <a:prstGeom prst="rect">
            <a:avLst/>
          </a:prstGeom>
          <a:noFill/>
        </p:spPr>
      </p:pic>
    </p:spTree>
  </p:cSld>
  <p:clrMapOvr>
    <a:masterClrMapping/>
  </p:clrMapOvr>
  <p:transition spd="slow">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LESSON PLAN WEBSITES</a:t>
            </a:r>
            <a:endParaRPr lang="en-US" dirty="0"/>
          </a:p>
        </p:txBody>
      </p:sp>
      <p:sp>
        <p:nvSpPr>
          <p:cNvPr id="3" name="Content Placeholder 2"/>
          <p:cNvSpPr>
            <a:spLocks noGrp="1"/>
          </p:cNvSpPr>
          <p:nvPr>
            <p:ph idx="1"/>
          </p:nvPr>
        </p:nvSpPr>
        <p:spPr/>
        <p:txBody>
          <a:bodyPr>
            <a:normAutofit lnSpcReduction="10000"/>
          </a:bodyPr>
          <a:lstStyle/>
          <a:p>
            <a:r>
              <a:rPr lang="en-US" dirty="0" smtClean="0">
                <a:hlinkClick r:id="rId2"/>
              </a:rPr>
              <a:t>http://www.middleschoolscience.com/earth.htm</a:t>
            </a:r>
            <a:endParaRPr lang="en-US" dirty="0" smtClean="0"/>
          </a:p>
          <a:p>
            <a:r>
              <a:rPr lang="en-US" dirty="0" smtClean="0">
                <a:hlinkClick r:id="rId3"/>
              </a:rPr>
              <a:t>http://geology.com/teacher/astronomy-space.shtml</a:t>
            </a:r>
            <a:endParaRPr lang="en-US" dirty="0" smtClean="0"/>
          </a:p>
          <a:p>
            <a:r>
              <a:rPr lang="en-US" dirty="0" smtClean="0">
                <a:hlinkClick r:id="rId4"/>
              </a:rPr>
              <a:t>http://www.physics.rutgers.edu/hex_old/visit/lesson/lesson_index.html</a:t>
            </a:r>
            <a:endParaRPr lang="en-US" dirty="0" smtClean="0"/>
          </a:p>
          <a:p>
            <a:r>
              <a:rPr lang="en-US" dirty="0" smtClean="0">
                <a:hlinkClick r:id="rId5"/>
              </a:rPr>
              <a:t>http://www.discoveryeducation.com/search/page/6-8/-/lesson-plan/-/index.cfm?Ntx=mode+matchallpartial&amp;Ntk=all-prelogin&amp;Ne=4294967201&amp;Nr=AND(OR(d_Index_Type:Pre-login))&amp;N=33+4294967201+4294967275</a:t>
            </a:r>
            <a:endParaRPr lang="en-US" dirty="0" smtClean="0"/>
          </a:p>
          <a:p>
            <a:r>
              <a:rPr lang="en-US" dirty="0" smtClean="0"/>
              <a:t>http://www.instructorweb.com/resources/astronomy.asp</a:t>
            </a:r>
          </a:p>
        </p:txBody>
      </p:sp>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AR DARLING" pitchFamily="2" charset="0"/>
              </a:rPr>
              <a:t>HOW DO WE CHANGE A STUDENT’S WAY OF THINKING?</a:t>
            </a:r>
            <a:endParaRPr lang="en-US" sz="3600" dirty="0">
              <a:latin typeface="AR DARLING" pitchFamily="2" charset="0"/>
            </a:endParaRPr>
          </a:p>
        </p:txBody>
      </p:sp>
      <p:sp>
        <p:nvSpPr>
          <p:cNvPr id="3" name="Content Placeholder 2"/>
          <p:cNvSpPr>
            <a:spLocks noGrp="1"/>
          </p:cNvSpPr>
          <p:nvPr>
            <p:ph idx="1"/>
          </p:nvPr>
        </p:nvSpPr>
        <p:spPr/>
        <p:txBody>
          <a:bodyPr>
            <a:normAutofit lnSpcReduction="10000"/>
          </a:bodyPr>
          <a:lstStyle/>
          <a:p>
            <a:r>
              <a:rPr lang="en-US" dirty="0" smtClean="0">
                <a:solidFill>
                  <a:schemeClr val="accent2">
                    <a:lumMod val="75000"/>
                  </a:schemeClr>
                </a:solidFill>
              </a:rPr>
              <a:t>The Conceptual Change Model suggests that when a new concept is learned it weakens or destroys an existing memory.</a:t>
            </a:r>
          </a:p>
          <a:p>
            <a:r>
              <a:rPr lang="en-US" dirty="0" smtClean="0">
                <a:solidFill>
                  <a:schemeClr val="accent2">
                    <a:lumMod val="75000"/>
                  </a:schemeClr>
                </a:solidFill>
              </a:rPr>
              <a:t>Efforts must be undertake to help students forget an inaccurate conception. Teachers must help students “forget,” and this involves more than just letting old memories fade. Instead, we must work to actively replace old memories with new, helping students to see how their initial ideas fit within the framework of scientific understanding. (Dr. </a:t>
            </a:r>
            <a:r>
              <a:rPr lang="en-US" dirty="0" err="1" smtClean="0">
                <a:solidFill>
                  <a:schemeClr val="accent2">
                    <a:lumMod val="75000"/>
                  </a:schemeClr>
                </a:solidFill>
              </a:rPr>
              <a:t>Wenning</a:t>
            </a:r>
            <a:r>
              <a:rPr lang="en-US" dirty="0" smtClean="0">
                <a:solidFill>
                  <a:schemeClr val="accent2">
                    <a:lumMod val="75000"/>
                  </a:schemeClr>
                </a:solidFill>
              </a:rPr>
              <a:t>: </a:t>
            </a:r>
            <a:r>
              <a:rPr lang="en-US" i="1" dirty="0" smtClean="0">
                <a:solidFill>
                  <a:schemeClr val="accent2">
                    <a:lumMod val="75000"/>
                  </a:schemeClr>
                </a:solidFill>
              </a:rPr>
              <a:t>J. Phys. Tchr. Educ. Online, 5(1), Summer 2008)</a:t>
            </a:r>
            <a:endParaRPr lang="en-US" dirty="0">
              <a:solidFill>
                <a:schemeClr val="accent2">
                  <a:lumMod val="75000"/>
                </a:schemeClr>
              </a:solidFill>
            </a:endParaRPr>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429512"/>
          </a:xfrm>
        </p:spPr>
        <p:txBody>
          <a:bodyPr>
            <a:noAutofit/>
          </a:bodyPr>
          <a:lstStyle/>
          <a:p>
            <a:pPr algn="ctr"/>
            <a:r>
              <a:rPr lang="en-US" sz="2800" b="1" dirty="0" smtClean="0"/>
              <a:t/>
            </a:r>
            <a:br>
              <a:rPr lang="en-US" sz="2800" b="1" dirty="0" smtClean="0"/>
            </a:br>
            <a:r>
              <a:rPr lang="en-US" sz="2800" b="1" dirty="0" smtClean="0"/>
              <a:t>STATE GOAL 12: Understand the fundamental concepts, principles and interconnections of the life, physical and earth/space sciences. </a:t>
            </a:r>
            <a:endParaRPr lang="en-US" sz="2800" dirty="0"/>
          </a:p>
        </p:txBody>
      </p:sp>
      <p:sp>
        <p:nvSpPr>
          <p:cNvPr id="3" name="Content Placeholder 2"/>
          <p:cNvSpPr>
            <a:spLocks noGrp="1"/>
          </p:cNvSpPr>
          <p:nvPr>
            <p:ph idx="1"/>
          </p:nvPr>
        </p:nvSpPr>
        <p:spPr/>
        <p:txBody>
          <a:bodyPr>
            <a:normAutofit/>
          </a:bodyPr>
          <a:lstStyle/>
          <a:p>
            <a:pPr>
              <a:buNone/>
            </a:pPr>
            <a:endParaRPr lang="en-US" b="1" dirty="0" smtClean="0">
              <a:solidFill>
                <a:schemeClr val="accent1">
                  <a:lumMod val="50000"/>
                </a:schemeClr>
              </a:solidFill>
              <a:latin typeface="AR CENA" pitchFamily="2" charset="0"/>
            </a:endParaRPr>
          </a:p>
          <a:p>
            <a:r>
              <a:rPr lang="en-US" b="1" dirty="0" smtClean="0">
                <a:solidFill>
                  <a:schemeClr val="accent1">
                    <a:lumMod val="50000"/>
                  </a:schemeClr>
                </a:solidFill>
                <a:latin typeface="AR CENA" pitchFamily="2" charset="0"/>
              </a:rPr>
              <a:t>Why This Goal Is Important</a:t>
            </a:r>
          </a:p>
          <a:p>
            <a:endParaRPr lang="en-US" b="1" dirty="0" smtClean="0">
              <a:solidFill>
                <a:schemeClr val="accent1">
                  <a:lumMod val="50000"/>
                </a:schemeClr>
              </a:solidFill>
              <a:latin typeface="AR CENA" pitchFamily="2" charset="0"/>
            </a:endParaRPr>
          </a:p>
          <a:p>
            <a:r>
              <a:rPr lang="en-US" b="1" dirty="0" smtClean="0">
                <a:solidFill>
                  <a:schemeClr val="accent1">
                    <a:lumMod val="50000"/>
                  </a:schemeClr>
                </a:solidFill>
                <a:latin typeface="AR CENA" pitchFamily="2" charset="0"/>
              </a:rPr>
              <a:t>These ideas have been thoroughly studied and have stood the test of time. </a:t>
            </a:r>
          </a:p>
          <a:p>
            <a:endParaRPr lang="en-US" b="1" dirty="0" smtClean="0">
              <a:solidFill>
                <a:schemeClr val="accent1">
                  <a:lumMod val="50000"/>
                </a:schemeClr>
              </a:solidFill>
              <a:latin typeface="AR CENA" pitchFamily="2" charset="0"/>
            </a:endParaRPr>
          </a:p>
          <a:p>
            <a:r>
              <a:rPr lang="en-US" b="1" dirty="0" smtClean="0">
                <a:solidFill>
                  <a:schemeClr val="accent1">
                    <a:lumMod val="50000"/>
                  </a:schemeClr>
                </a:solidFill>
                <a:latin typeface="AR CENA" pitchFamily="2" charset="0"/>
              </a:rPr>
              <a:t>Knowing and being able to apply</a:t>
            </a:r>
          </a:p>
          <a:p>
            <a:endParaRPr lang="en-US" b="1" dirty="0" smtClean="0">
              <a:solidFill>
                <a:schemeClr val="accent1">
                  <a:lumMod val="50000"/>
                </a:schemeClr>
              </a:solidFill>
              <a:latin typeface="AR CENA" pitchFamily="2" charset="0"/>
            </a:endParaRPr>
          </a:p>
          <a:p>
            <a:r>
              <a:rPr lang="en-US" b="1" dirty="0" smtClean="0">
                <a:solidFill>
                  <a:schemeClr val="accent1">
                    <a:lumMod val="50000"/>
                  </a:schemeClr>
                </a:solidFill>
                <a:latin typeface="AR CENA" pitchFamily="2" charset="0"/>
              </a:rPr>
              <a:t>A working knowledge of these concepts and principles</a:t>
            </a:r>
            <a:endParaRPr lang="en-US" dirty="0">
              <a:solidFill>
                <a:schemeClr val="accent1">
                  <a:lumMod val="50000"/>
                </a:schemeClr>
              </a:solidFill>
              <a:latin typeface="AR CENA" pitchFamily="2" charset="0"/>
            </a:endParaRPr>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sz="4400" b="1" dirty="0" smtClean="0"/>
              <a:t>Bad Astronomy</a:t>
            </a:r>
            <a:r>
              <a:rPr lang="en-US" sz="4400" dirty="0" smtClean="0"/>
              <a:t>: The sky is blue because it reflects light from the oceans.</a:t>
            </a:r>
            <a:endParaRPr lang="en-US" sz="4400" dirty="0"/>
          </a:p>
        </p:txBody>
      </p:sp>
      <p:pic>
        <p:nvPicPr>
          <p:cNvPr id="4" name="Content Placeholder 3" descr="084.JPG"/>
          <p:cNvPicPr>
            <a:picLocks noGrp="1" noChangeAspect="1"/>
          </p:cNvPicPr>
          <p:nvPr>
            <p:ph idx="1"/>
          </p:nvPr>
        </p:nvPicPr>
        <p:blipFill>
          <a:blip r:embed="rId2" cstate="print"/>
          <a:stretch>
            <a:fillRect/>
          </a:stretch>
        </p:blipFill>
        <p:spPr>
          <a:xfrm>
            <a:off x="1645708" y="1935163"/>
            <a:ext cx="5852583" cy="4389437"/>
          </a:xfrm>
        </p:spPr>
      </p:pic>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t>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t>
            </a:r>
            <a:r>
              <a:rPr lang="en-US" sz="2400" b="1" dirty="0" smtClean="0"/>
              <a:t>Good astronomy</a:t>
            </a:r>
            <a:r>
              <a:rPr lang="en-US" sz="2400" dirty="0" smtClean="0"/>
              <a:t>: The sky is                                                        blue because it is scattering</a:t>
            </a:r>
            <a:br>
              <a:rPr lang="en-US" sz="2400" dirty="0" smtClean="0"/>
            </a:br>
            <a:r>
              <a:rPr lang="en-US" sz="2400" dirty="0" smtClean="0"/>
              <a:t> blue light from the sun. </a:t>
            </a:r>
            <a:br>
              <a:rPr lang="en-US" sz="2400" dirty="0" smtClean="0"/>
            </a:br>
            <a:endParaRPr lang="en-US" sz="2400" dirty="0"/>
          </a:p>
        </p:txBody>
      </p:sp>
      <p:sp>
        <p:nvSpPr>
          <p:cNvPr id="5" name="Content Placeholder 4"/>
          <p:cNvSpPr>
            <a:spLocks noGrp="1"/>
          </p:cNvSpPr>
          <p:nvPr>
            <p:ph idx="1"/>
          </p:nvPr>
        </p:nvSpPr>
        <p:spPr/>
        <p:txBody>
          <a:bodyPr>
            <a:normAutofit/>
          </a:bodyPr>
          <a:lstStyle/>
          <a:p>
            <a:r>
              <a:rPr lang="en-US" dirty="0" smtClean="0">
                <a:solidFill>
                  <a:schemeClr val="accent2">
                    <a:lumMod val="75000"/>
                  </a:schemeClr>
                </a:solidFill>
              </a:rPr>
              <a:t>Sunlight may look white, but actually it is made up of many colors.</a:t>
            </a:r>
          </a:p>
          <a:p>
            <a:endParaRPr lang="en-US" dirty="0" smtClean="0">
              <a:solidFill>
                <a:schemeClr val="accent2">
                  <a:lumMod val="75000"/>
                </a:schemeClr>
              </a:solidFill>
            </a:endParaRPr>
          </a:p>
          <a:p>
            <a:r>
              <a:rPr lang="en-US" dirty="0" smtClean="0">
                <a:solidFill>
                  <a:schemeClr val="accent2">
                    <a:lumMod val="75000"/>
                  </a:schemeClr>
                </a:solidFill>
              </a:rPr>
              <a:t>When a stream of photons of all different colors comes into the atmosphere, the red, orange, yellow, and even green ones tend to get through unimpeded. But the photons that are more blue tend to get scattered away. </a:t>
            </a:r>
          </a:p>
          <a:p>
            <a:endParaRPr lang="en-US" dirty="0" smtClean="0">
              <a:solidFill>
                <a:schemeClr val="accent2">
                  <a:lumMod val="75000"/>
                </a:schemeClr>
              </a:solidFill>
            </a:endParaRPr>
          </a:p>
          <a:p>
            <a:r>
              <a:rPr lang="en-US" i="1" dirty="0" smtClean="0">
                <a:solidFill>
                  <a:schemeClr val="accent2">
                    <a:lumMod val="75000"/>
                  </a:schemeClr>
                </a:solidFill>
              </a:rPr>
              <a:t>This</a:t>
            </a:r>
            <a:r>
              <a:rPr lang="en-US" dirty="0" smtClean="0">
                <a:solidFill>
                  <a:schemeClr val="accent2">
                    <a:lumMod val="75000"/>
                  </a:schemeClr>
                </a:solidFill>
              </a:rPr>
              <a:t> is why the sky is blue! </a:t>
            </a:r>
          </a:p>
          <a:p>
            <a:endParaRPr lang="en-US" dirty="0"/>
          </a:p>
        </p:txBody>
      </p:sp>
      <p:pic>
        <p:nvPicPr>
          <p:cNvPr id="2051" name="Picture 3" descr="C:\Users\Owner\AppData\Local\Microsoft\Windows\Temporary Internet Files\Content.IE5\7TOZK8UT\MC900083195[1].wmf"/>
          <p:cNvPicPr>
            <a:picLocks noChangeAspect="1" noChangeArrowheads="1"/>
          </p:cNvPicPr>
          <p:nvPr/>
        </p:nvPicPr>
        <p:blipFill>
          <a:blip r:embed="rId2" cstate="print"/>
          <a:srcRect/>
          <a:stretch>
            <a:fillRect/>
          </a:stretch>
        </p:blipFill>
        <p:spPr bwMode="auto">
          <a:xfrm>
            <a:off x="7162800" y="5181600"/>
            <a:ext cx="1795882" cy="1558138"/>
          </a:xfrm>
          <a:prstGeom prst="rect">
            <a:avLst/>
          </a:prstGeom>
          <a:noFill/>
        </p:spPr>
      </p:pic>
      <p:pic>
        <p:nvPicPr>
          <p:cNvPr id="2052" name="Picture 4" descr="C:\Users\Owner\AppData\Local\Microsoft\Windows\Temporary Internet Files\Content.IE5\7TOZK8UT\MC900441790[1].png"/>
          <p:cNvPicPr>
            <a:picLocks noChangeAspect="1" noChangeArrowheads="1"/>
          </p:cNvPicPr>
          <p:nvPr/>
        </p:nvPicPr>
        <p:blipFill>
          <a:blip r:embed="rId3" cstate="print"/>
          <a:srcRect/>
          <a:stretch>
            <a:fillRect/>
          </a:stretch>
        </p:blipFill>
        <p:spPr bwMode="auto">
          <a:xfrm>
            <a:off x="0" y="-228600"/>
            <a:ext cx="2743200" cy="2743200"/>
          </a:xfrm>
          <a:prstGeom prst="rect">
            <a:avLst/>
          </a:prstGeom>
          <a:noFill/>
        </p:spPr>
      </p:pic>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Some great websites to help students understand this concept:</a:t>
            </a:r>
            <a:endParaRPr lang="en-US" dirty="0"/>
          </a:p>
        </p:txBody>
      </p:sp>
      <p:sp>
        <p:nvSpPr>
          <p:cNvPr id="3" name="Content Placeholder 2"/>
          <p:cNvSpPr>
            <a:spLocks noGrp="1"/>
          </p:cNvSpPr>
          <p:nvPr>
            <p:ph idx="1"/>
          </p:nvPr>
        </p:nvSpPr>
        <p:spPr/>
        <p:txBody>
          <a:bodyPr/>
          <a:lstStyle/>
          <a:p>
            <a:r>
              <a:rPr lang="en-US" dirty="0" smtClean="0">
                <a:hlinkClick r:id="rId2"/>
              </a:rPr>
              <a:t>http://spaceplace.nasa.gov/en/kids/misrsky/misr_sky.shtml</a:t>
            </a:r>
            <a:endParaRPr lang="en-US" dirty="0" smtClean="0"/>
          </a:p>
          <a:p>
            <a:r>
              <a:rPr lang="en-US" dirty="0" smtClean="0">
                <a:hlinkClick r:id="rId3"/>
              </a:rPr>
              <a:t>http://www.cs.dartmouth.edu/farid/sciencekids/bluesky.html</a:t>
            </a:r>
            <a:endParaRPr lang="en-US" dirty="0" smtClean="0"/>
          </a:p>
          <a:p>
            <a:r>
              <a:rPr lang="en-US" dirty="0" smtClean="0">
                <a:hlinkClick r:id="rId4"/>
              </a:rPr>
              <a:t>http://www.sciencemadesimple.com/sky_blue.html</a:t>
            </a:r>
            <a:endParaRPr lang="en-US" dirty="0" smtClean="0"/>
          </a:p>
          <a:p>
            <a:r>
              <a:rPr lang="en-US" dirty="0" smtClean="0">
                <a:hlinkClick r:id="rId5"/>
              </a:rPr>
              <a:t>http://sxxz.blogspot.com/2007/11/why-is-sky-blue.html</a:t>
            </a:r>
            <a:r>
              <a:rPr lang="en-US" dirty="0" smtClean="0"/>
              <a:t>   (This site has some great experiments)</a:t>
            </a:r>
          </a:p>
          <a:p>
            <a:r>
              <a:rPr lang="en-US" dirty="0" smtClean="0">
                <a:hlinkClick r:id="rId6"/>
              </a:rPr>
              <a:t>http://www.all-science-fair-projects.com/science_fair_projects/91/744/16407782c33b283e4a056fa55a701a4c.html</a:t>
            </a:r>
            <a:endParaRPr lang="en-US" dirty="0" smtClean="0"/>
          </a:p>
          <a:p>
            <a:endParaRPr lang="en-US" dirty="0"/>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t>Bad Astronomy</a:t>
            </a:r>
            <a:r>
              <a:rPr lang="en-US" sz="3600" dirty="0" smtClean="0"/>
              <a:t>: The seasons are caused by the change in the distance of the Earth to the Sun. </a:t>
            </a:r>
            <a:endParaRPr lang="en-US" sz="3600" dirty="0"/>
          </a:p>
        </p:txBody>
      </p:sp>
      <p:pic>
        <p:nvPicPr>
          <p:cNvPr id="1026" name="Picture 2" descr="C:\Users\Owner\AppData\Local\Microsoft\Windows\Temporary Internet Files\Content.IE5\37DBHKFQ\MC900237272[1].wmf"/>
          <p:cNvPicPr>
            <a:picLocks noGrp="1" noChangeAspect="1" noChangeArrowheads="1"/>
          </p:cNvPicPr>
          <p:nvPr>
            <p:ph idx="1"/>
          </p:nvPr>
        </p:nvPicPr>
        <p:blipFill>
          <a:blip r:embed="rId2" cstate="print"/>
          <a:srcRect/>
          <a:stretch>
            <a:fillRect/>
          </a:stretch>
        </p:blipFill>
        <p:spPr bwMode="auto">
          <a:xfrm>
            <a:off x="2362200" y="2362200"/>
            <a:ext cx="4572000" cy="3962399"/>
          </a:xfrm>
          <a:prstGeom prst="rect">
            <a:avLst/>
          </a:prstGeom>
          <a:noFill/>
        </p:spPr>
      </p:pic>
    </p:spTree>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sz="3600" b="1" dirty="0" smtClean="0"/>
              <a:t>Good astronomy</a:t>
            </a:r>
            <a:r>
              <a:rPr lang="en-US" sz="3600" dirty="0" smtClean="0"/>
              <a:t>: The seasons are mostly due to the axial tilt of the Earth. The change in distance of the Earth to the Sun is a very minor player. </a:t>
            </a:r>
            <a:endParaRPr lang="en-US" sz="3600" dirty="0"/>
          </a:p>
        </p:txBody>
      </p:sp>
      <p:sp>
        <p:nvSpPr>
          <p:cNvPr id="3" name="Content Placeholder 2"/>
          <p:cNvSpPr>
            <a:spLocks noGrp="1"/>
          </p:cNvSpPr>
          <p:nvPr>
            <p:ph idx="1"/>
          </p:nvPr>
        </p:nvSpPr>
        <p:spPr/>
        <p:txBody>
          <a:bodyPr>
            <a:normAutofit/>
          </a:bodyPr>
          <a:lstStyle/>
          <a:p>
            <a:pPr lvl="0"/>
            <a:r>
              <a:rPr lang="en-US" sz="3600" dirty="0" smtClean="0">
                <a:solidFill>
                  <a:schemeClr val="accent1">
                    <a:lumMod val="50000"/>
                  </a:schemeClr>
                </a:solidFill>
                <a:latin typeface="AR CARTER" pitchFamily="2" charset="0"/>
              </a:rPr>
              <a:t>The Earth revolves around the Sun. </a:t>
            </a:r>
          </a:p>
          <a:p>
            <a:pPr lvl="0"/>
            <a:r>
              <a:rPr lang="en-US" sz="3600" dirty="0" smtClean="0">
                <a:solidFill>
                  <a:schemeClr val="accent1">
                    <a:lumMod val="50000"/>
                  </a:schemeClr>
                </a:solidFill>
                <a:latin typeface="AR CARTER" pitchFamily="2" charset="0"/>
              </a:rPr>
              <a:t>The North pole always points the same way as the Earth revolves around the Sun. </a:t>
            </a:r>
          </a:p>
          <a:p>
            <a:pPr lvl="0"/>
            <a:r>
              <a:rPr lang="en-US" sz="3600" dirty="0" smtClean="0">
                <a:solidFill>
                  <a:schemeClr val="accent1">
                    <a:lumMod val="50000"/>
                  </a:schemeClr>
                </a:solidFill>
                <a:latin typeface="AR CARTER" pitchFamily="2" charset="0"/>
              </a:rPr>
              <a:t>The Earth's movement around the sun causes the seasons.</a:t>
            </a:r>
          </a:p>
          <a:p>
            <a:r>
              <a:rPr lang="en-US" sz="3600" dirty="0" smtClean="0">
                <a:solidFill>
                  <a:schemeClr val="accent1">
                    <a:lumMod val="50000"/>
                  </a:schemeClr>
                </a:solidFill>
                <a:latin typeface="AR CARTER" pitchFamily="2" charset="0"/>
              </a:rPr>
              <a:t>When the Earth's axis points towards the Sun, it is summer for that hemisphere. When the Earth's axis points away, winter can be expected. </a:t>
            </a:r>
          </a:p>
          <a:p>
            <a:endParaRPr lang="en-US" dirty="0"/>
          </a:p>
        </p:txBody>
      </p:sp>
    </p:spTree>
  </p:cSld>
  <p:clrMapOvr>
    <a:masterClrMapping/>
  </p:clrMapOvr>
  <p:transition spd="slow">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pPr algn="ctr"/>
            <a:r>
              <a:rPr lang="en-US" dirty="0" smtClean="0"/>
              <a:t>Some great websites to help students understand this concept:</a:t>
            </a:r>
            <a:endParaRPr lang="en-US" dirty="0"/>
          </a:p>
        </p:txBody>
      </p:sp>
      <p:sp>
        <p:nvSpPr>
          <p:cNvPr id="3" name="Content Placeholder 2"/>
          <p:cNvSpPr>
            <a:spLocks noGrp="1"/>
          </p:cNvSpPr>
          <p:nvPr>
            <p:ph idx="1"/>
          </p:nvPr>
        </p:nvSpPr>
        <p:spPr/>
        <p:txBody>
          <a:bodyPr/>
          <a:lstStyle/>
          <a:p>
            <a:r>
              <a:rPr lang="en-US" dirty="0" smtClean="0">
                <a:hlinkClick r:id="rId2"/>
              </a:rPr>
              <a:t>http://www.woodlands-junior.kent.sch.uk/time/seasons.htm</a:t>
            </a:r>
            <a:endParaRPr lang="en-US" dirty="0" smtClean="0"/>
          </a:p>
          <a:p>
            <a:r>
              <a:rPr lang="en-US" dirty="0" smtClean="0">
                <a:hlinkClick r:id="rId3"/>
              </a:rPr>
              <a:t>http://www.explorelearning.com/index.cfm?method=cResource.dspDetail&amp;ResourceID=407</a:t>
            </a:r>
            <a:endParaRPr lang="en-US" dirty="0" smtClean="0"/>
          </a:p>
          <a:p>
            <a:r>
              <a:rPr lang="en-US" dirty="0" smtClean="0">
                <a:hlinkClick r:id="rId4"/>
              </a:rPr>
              <a:t>http://csep10.phys.utk.edu/astr161/lect/time/seasons.html</a:t>
            </a:r>
            <a:endParaRPr lang="en-US" dirty="0" smtClean="0"/>
          </a:p>
          <a:p>
            <a:r>
              <a:rPr lang="en-US" dirty="0" smtClean="0">
                <a:hlinkClick r:id="rId5"/>
              </a:rPr>
              <a:t>http://astro.unl.edu/classaction/animations/coordsmotion/eclipticsimulator.html</a:t>
            </a:r>
            <a:r>
              <a:rPr lang="en-US" dirty="0" smtClean="0"/>
              <a:t> (simulator) </a:t>
            </a:r>
          </a:p>
          <a:p>
            <a:r>
              <a:rPr lang="en-US" dirty="0" smtClean="0">
                <a:hlinkClick r:id="rId6"/>
              </a:rPr>
              <a:t>http://projects.astro.illinois.edu/data/Seasons/seasons.html</a:t>
            </a:r>
            <a:r>
              <a:rPr lang="en-US" dirty="0" smtClean="0"/>
              <a:t> (simulator) </a:t>
            </a:r>
          </a:p>
          <a:p>
            <a:endParaRPr lang="en-US" dirty="0"/>
          </a:p>
        </p:txBody>
      </p:sp>
    </p:spTree>
  </p:cSld>
  <p:clrMapOvr>
    <a:masterClrMapping/>
  </p:clrMapOvr>
  <p:transition spd="slow">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193</TotalTime>
  <Words>619</Words>
  <Application>Microsoft Office PowerPoint</Application>
  <PresentationFormat>On-screen Show (4:3)</PresentationFormat>
  <Paragraphs>58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BAD ASTRONOMY</vt:lpstr>
      <vt:lpstr>HOW DO WE CHANGE A STUDENT’S WAY OF THINKING?</vt:lpstr>
      <vt:lpstr> STATE GOAL 12: Understand the fundamental concepts, principles and interconnections of the life, physical and earth/space sciences. </vt:lpstr>
      <vt:lpstr>      Bad Astronomy: The sky is blue because it reflects light from the oceans.</vt:lpstr>
      <vt:lpstr>                                       Good astronomy: The sky is                                                        blue because it is scattering  blue light from the sun.  </vt:lpstr>
      <vt:lpstr>Some great websites to help students understand this concept:</vt:lpstr>
      <vt:lpstr>Bad Astronomy: The seasons are caused by the change in the distance of the Earth to the Sun. </vt:lpstr>
      <vt:lpstr> Good astronomy: The seasons are mostly due to the axial tilt of the Earth. The change in distance of the Earth to the Sun is a very minor player. </vt:lpstr>
      <vt:lpstr>Some great websites to help students understand this concept:</vt:lpstr>
      <vt:lpstr>Bad Astronomy: All stars that you can see at night are white.</vt:lpstr>
      <vt:lpstr>Good Astronomy: Stars actually emit all the colors of the rainbow. Literally! ! </vt:lpstr>
      <vt:lpstr>Some great websites to help students understand this concept:</vt:lpstr>
      <vt:lpstr>LESSON PLAN WEBSITES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IS THE SKY BLUE?</dc:title>
  <dc:creator>Owner</dc:creator>
  <cp:lastModifiedBy>Owner</cp:lastModifiedBy>
  <cp:revision>42</cp:revision>
  <dcterms:created xsi:type="dcterms:W3CDTF">2011-04-27T01:42:01Z</dcterms:created>
  <dcterms:modified xsi:type="dcterms:W3CDTF">2011-05-01T15:49:46Z</dcterms:modified>
</cp:coreProperties>
</file>