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0" r:id="rId4"/>
    <p:sldId id="258"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5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2867D9C8-E202-45DA-B3A6-9193DAED05D3}" type="datetimeFigureOut">
              <a:rPr lang="en-US" smtClean="0"/>
              <a:t>5/4/2011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FBB8A4D0-2FC1-4189-8D25-530DFD014020}"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867D9C8-E202-45DA-B3A6-9193DAED05D3}" type="datetimeFigureOut">
              <a:rPr lang="en-US" smtClean="0"/>
              <a:t>5/4/2011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8A4D0-2FC1-4189-8D25-530DFD01402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867D9C8-E202-45DA-B3A6-9193DAED05D3}" type="datetimeFigureOut">
              <a:rPr lang="en-US" smtClean="0"/>
              <a:t>5/4/2011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8A4D0-2FC1-4189-8D25-530DFD01402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867D9C8-E202-45DA-B3A6-9193DAED05D3}" type="datetimeFigureOut">
              <a:rPr lang="en-US" smtClean="0"/>
              <a:t>5/4/2011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B8A4D0-2FC1-4189-8D25-530DFD014020}"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867D9C8-E202-45DA-B3A6-9193DAED05D3}" type="datetimeFigureOut">
              <a:rPr lang="en-US" smtClean="0"/>
              <a:t>5/4/2011</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FBB8A4D0-2FC1-4189-8D25-530DFD01402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867D9C8-E202-45DA-B3A6-9193DAED05D3}" type="datetimeFigureOut">
              <a:rPr lang="en-US" smtClean="0"/>
              <a:t>5/4/2011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B8A4D0-2FC1-4189-8D25-530DFD014020}"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867D9C8-E202-45DA-B3A6-9193DAED05D3}" type="datetimeFigureOut">
              <a:rPr lang="en-US" smtClean="0"/>
              <a:t>5/4/2011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B8A4D0-2FC1-4189-8D25-530DFD014020}"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867D9C8-E202-45DA-B3A6-9193DAED05D3}" type="datetimeFigureOut">
              <a:rPr lang="en-US" smtClean="0"/>
              <a:t>5/4/2011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B8A4D0-2FC1-4189-8D25-530DFD01402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67D9C8-E202-45DA-B3A6-9193DAED05D3}" type="datetimeFigureOut">
              <a:rPr lang="en-US" smtClean="0"/>
              <a:t>5/4/2011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B8A4D0-2FC1-4189-8D25-530DFD01402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867D9C8-E202-45DA-B3A6-9193DAED05D3}" type="datetimeFigureOut">
              <a:rPr lang="en-US" smtClean="0"/>
              <a:t>5/4/2011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B8A4D0-2FC1-4189-8D25-530DFD014020}"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867D9C8-E202-45DA-B3A6-9193DAED05D3}" type="datetimeFigureOut">
              <a:rPr lang="en-US" smtClean="0"/>
              <a:t>5/4/2011</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FBB8A4D0-2FC1-4189-8D25-530DFD014020}"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2867D9C8-E202-45DA-B3A6-9193DAED05D3}" type="datetimeFigureOut">
              <a:rPr lang="en-US" smtClean="0"/>
              <a:t>5/4/2011</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BB8A4D0-2FC1-4189-8D25-530DFD01402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astro.columbia.ed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3352800"/>
            <a:ext cx="8610600" cy="3200400"/>
          </a:xfrm>
          <a:ln>
            <a:solidFill>
              <a:schemeClr val="accent1"/>
            </a:solidFill>
          </a:ln>
        </p:spPr>
        <p:txBody>
          <a:bodyPr>
            <a:normAutofit fontScale="92500" lnSpcReduction="10000"/>
          </a:bodyPr>
          <a:lstStyle/>
          <a:p>
            <a:r>
              <a:rPr lang="en-US" sz="4000" b="1" dirty="0" smtClean="0">
                <a:solidFill>
                  <a:schemeClr val="accent1">
                    <a:lumMod val="75000"/>
                  </a:schemeClr>
                </a:solidFill>
                <a:latin typeface="+mj-lt"/>
                <a:ea typeface="Batang" pitchFamily="18" charset="-127"/>
              </a:rPr>
              <a:t>3 Preconceptions</a:t>
            </a:r>
          </a:p>
          <a:p>
            <a:endParaRPr lang="en-US" sz="1500" b="1" dirty="0" smtClean="0">
              <a:solidFill>
                <a:schemeClr val="accent1">
                  <a:lumMod val="75000"/>
                </a:schemeClr>
              </a:solidFill>
              <a:latin typeface="+mj-lt"/>
              <a:ea typeface="Batang" pitchFamily="18" charset="-127"/>
            </a:endParaRPr>
          </a:p>
          <a:p>
            <a:pPr algn="l">
              <a:buFont typeface="Arial" pitchFamily="34" charset="0"/>
              <a:buChar char="•"/>
            </a:pPr>
            <a:r>
              <a:rPr lang="en-US" sz="1700" dirty="0" smtClean="0">
                <a:solidFill>
                  <a:schemeClr val="accent1">
                    <a:lumMod val="75000"/>
                  </a:schemeClr>
                </a:solidFill>
                <a:latin typeface="+mj-lt"/>
                <a:ea typeface="Batang" pitchFamily="18" charset="-127"/>
              </a:rPr>
              <a:t> </a:t>
            </a:r>
            <a:r>
              <a:rPr lang="en-US" sz="2400" b="1" dirty="0" smtClean="0">
                <a:solidFill>
                  <a:schemeClr val="accent1">
                    <a:lumMod val="75000"/>
                  </a:schemeClr>
                </a:solidFill>
                <a:latin typeface="+mj-lt"/>
                <a:ea typeface="Batang" pitchFamily="18" charset="-127"/>
              </a:rPr>
              <a:t>We experience seasons because of the earth’s changing distance    from the sun</a:t>
            </a:r>
          </a:p>
          <a:p>
            <a:pPr algn="l">
              <a:buFont typeface="Arial" pitchFamily="34" charset="0"/>
              <a:buChar char="•"/>
            </a:pPr>
            <a:endParaRPr lang="en-US" sz="2400" b="1" dirty="0" smtClean="0">
              <a:solidFill>
                <a:schemeClr val="accent1">
                  <a:lumMod val="75000"/>
                </a:schemeClr>
              </a:solidFill>
              <a:latin typeface="+mj-lt"/>
              <a:ea typeface="Batang" pitchFamily="18" charset="-127"/>
            </a:endParaRPr>
          </a:p>
          <a:p>
            <a:pPr algn="l">
              <a:buFont typeface="Arial" pitchFamily="34" charset="0"/>
              <a:buChar char="•"/>
            </a:pPr>
            <a:r>
              <a:rPr lang="en-US" sz="2400" b="1" dirty="0" smtClean="0">
                <a:solidFill>
                  <a:schemeClr val="accent1">
                    <a:lumMod val="75000"/>
                  </a:schemeClr>
                </a:solidFill>
                <a:latin typeface="+mj-lt"/>
                <a:ea typeface="Batang" pitchFamily="18" charset="-127"/>
              </a:rPr>
              <a:t>The earth’s revolution around the sun causes day and night</a:t>
            </a:r>
          </a:p>
          <a:p>
            <a:pPr algn="l">
              <a:buFont typeface="Arial" pitchFamily="34" charset="0"/>
              <a:buChar char="•"/>
            </a:pPr>
            <a:endParaRPr lang="en-US" sz="2400" b="1" dirty="0" smtClean="0">
              <a:solidFill>
                <a:schemeClr val="accent1">
                  <a:lumMod val="75000"/>
                </a:schemeClr>
              </a:solidFill>
              <a:latin typeface="+mj-lt"/>
              <a:ea typeface="Batang" pitchFamily="18" charset="-127"/>
            </a:endParaRPr>
          </a:p>
          <a:p>
            <a:pPr algn="l">
              <a:buFont typeface="Arial" pitchFamily="34" charset="0"/>
              <a:buChar char="•"/>
            </a:pPr>
            <a:r>
              <a:rPr lang="en-US" sz="2400" b="1" dirty="0" smtClean="0">
                <a:solidFill>
                  <a:schemeClr val="accent1">
                    <a:lumMod val="75000"/>
                  </a:schemeClr>
                </a:solidFill>
                <a:latin typeface="+mj-lt"/>
                <a:ea typeface="Batang" pitchFamily="18" charset="-127"/>
              </a:rPr>
              <a:t>All stars rise and set</a:t>
            </a:r>
          </a:p>
          <a:p>
            <a:pPr algn="l">
              <a:buFont typeface="Courier New" pitchFamily="49" charset="0"/>
              <a:buChar char="o"/>
            </a:pPr>
            <a:endParaRPr lang="en-US" sz="1700" dirty="0">
              <a:solidFill>
                <a:schemeClr val="accent1">
                  <a:lumMod val="75000"/>
                </a:schemeClr>
              </a:solidFill>
              <a:latin typeface="+mj-lt"/>
              <a:ea typeface="Batang" pitchFamily="18" charset="-127"/>
            </a:endParaRPr>
          </a:p>
        </p:txBody>
      </p:sp>
      <p:sp>
        <p:nvSpPr>
          <p:cNvPr id="2" name="Title 1"/>
          <p:cNvSpPr>
            <a:spLocks noGrp="1"/>
          </p:cNvSpPr>
          <p:nvPr>
            <p:ph type="ctrTitle"/>
          </p:nvPr>
        </p:nvSpPr>
        <p:spPr>
          <a:solidFill>
            <a:schemeClr val="accent1">
              <a:lumMod val="75000"/>
            </a:schemeClr>
          </a:solidFill>
        </p:spPr>
        <p:txBody>
          <a:bodyPr/>
          <a:lstStyle/>
          <a:p>
            <a:r>
              <a:rPr lang="en-US" dirty="0" smtClean="0"/>
              <a:t>Bad Astronomy </a:t>
            </a:r>
            <a:br>
              <a:rPr lang="en-US" dirty="0" smtClean="0"/>
            </a:br>
            <a:r>
              <a:rPr lang="en-US" dirty="0" smtClean="0"/>
              <a:t>Teacher Presentation</a:t>
            </a:r>
            <a:endParaRPr lang="en-US" dirty="0"/>
          </a:p>
        </p:txBody>
      </p:sp>
      <p:sp>
        <p:nvSpPr>
          <p:cNvPr id="5" name="TextBox 4"/>
          <p:cNvSpPr txBox="1"/>
          <p:nvPr/>
        </p:nvSpPr>
        <p:spPr>
          <a:xfrm>
            <a:off x="7239000" y="304800"/>
            <a:ext cx="1524000" cy="923330"/>
          </a:xfrm>
          <a:prstGeom prst="rect">
            <a:avLst/>
          </a:prstGeom>
          <a:solidFill>
            <a:schemeClr val="accent1">
              <a:lumMod val="60000"/>
              <a:lumOff val="40000"/>
            </a:schemeClr>
          </a:solidFill>
        </p:spPr>
        <p:txBody>
          <a:bodyPr wrap="square" rtlCol="0">
            <a:spAutoFit/>
          </a:bodyPr>
          <a:lstStyle/>
          <a:p>
            <a:r>
              <a:rPr lang="en-US" dirty="0" smtClean="0"/>
              <a:t>Lisa Blair</a:t>
            </a:r>
          </a:p>
          <a:p>
            <a:r>
              <a:rPr lang="en-US" dirty="0" smtClean="0"/>
              <a:t>PHY 489.02</a:t>
            </a:r>
          </a:p>
          <a:p>
            <a:r>
              <a:rPr lang="en-US" dirty="0" smtClean="0"/>
              <a:t>May 4, 2011</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534400" cy="1143000"/>
          </a:xfrm>
          <a:solidFill>
            <a:schemeClr val="accent1">
              <a:lumMod val="75000"/>
            </a:schemeClr>
          </a:solidFill>
          <a:ln>
            <a:solidFill>
              <a:schemeClr val="accent1"/>
            </a:solidFill>
          </a:ln>
        </p:spPr>
        <p:txBody>
          <a:bodyPr>
            <a:noAutofit/>
          </a:bodyPr>
          <a:lstStyle/>
          <a:p>
            <a:pPr algn="ctr"/>
            <a:r>
              <a:rPr lang="en-US" sz="3200" b="1" dirty="0" smtClean="0">
                <a:solidFill>
                  <a:schemeClr val="bg1">
                    <a:lumMod val="95000"/>
                  </a:schemeClr>
                </a:solidFill>
                <a:ea typeface="Batang" pitchFamily="18" charset="-127"/>
              </a:rPr>
              <a:t>We experience seasons because of the earth’s changing distance from the </a:t>
            </a:r>
            <a:r>
              <a:rPr lang="en-US" sz="3200" b="1" dirty="0" smtClean="0">
                <a:solidFill>
                  <a:schemeClr val="bg1">
                    <a:lumMod val="95000"/>
                  </a:schemeClr>
                </a:solidFill>
                <a:ea typeface="Batang" pitchFamily="18" charset="-127"/>
              </a:rPr>
              <a:t>sun.</a:t>
            </a:r>
            <a:endParaRPr lang="en-US" sz="3200" dirty="0">
              <a:solidFill>
                <a:schemeClr val="bg1">
                  <a:lumMod val="95000"/>
                </a:schemeClr>
              </a:solidFill>
            </a:endParaRPr>
          </a:p>
        </p:txBody>
      </p:sp>
      <p:sp>
        <p:nvSpPr>
          <p:cNvPr id="3" name="Content Placeholder 2"/>
          <p:cNvSpPr>
            <a:spLocks noGrp="1"/>
          </p:cNvSpPr>
          <p:nvPr>
            <p:ph sz="quarter" idx="1"/>
          </p:nvPr>
        </p:nvSpPr>
        <p:spPr>
          <a:xfrm>
            <a:off x="762000" y="1524000"/>
            <a:ext cx="7924800" cy="5105400"/>
          </a:xfrm>
          <a:solidFill>
            <a:schemeClr val="accent1">
              <a:lumMod val="20000"/>
              <a:lumOff val="80000"/>
            </a:schemeClr>
          </a:solidFill>
          <a:ln>
            <a:solidFill>
              <a:schemeClr val="accent1"/>
            </a:solidFill>
          </a:ln>
        </p:spPr>
        <p:txBody>
          <a:bodyPr>
            <a:normAutofit lnSpcReduction="10000"/>
          </a:bodyPr>
          <a:lstStyle/>
          <a:p>
            <a:pPr algn="just"/>
            <a:r>
              <a:rPr lang="en-US" dirty="0" smtClean="0">
                <a:solidFill>
                  <a:schemeClr val="accent2"/>
                </a:solidFill>
              </a:rPr>
              <a:t>Elicit- </a:t>
            </a:r>
            <a:r>
              <a:rPr lang="en-US" sz="1600" dirty="0" smtClean="0">
                <a:solidFill>
                  <a:schemeClr val="accent2"/>
                </a:solidFill>
              </a:rPr>
              <a:t>Pose questions to students to explain their reasoning; they use whiteboards to draw pictures to explain thinking. Students should draw earth-sun relationship in the summer and winter.</a:t>
            </a:r>
          </a:p>
          <a:p>
            <a:pPr algn="just"/>
            <a:r>
              <a:rPr lang="en-US" dirty="0" smtClean="0">
                <a:solidFill>
                  <a:schemeClr val="accent2"/>
                </a:solidFill>
              </a:rPr>
              <a:t>Confront- </a:t>
            </a:r>
            <a:r>
              <a:rPr lang="en-US" sz="1600" dirty="0" smtClean="0">
                <a:solidFill>
                  <a:schemeClr val="accent2"/>
                </a:solidFill>
              </a:rPr>
              <a:t>Use diagram to clarify their ideas.  Everyone on earth should then experience the same season at the same time.  Is this possible? Use online weather conditions and temperature for various locations throughout the world.  Speak with someone in another part of the world about temp</a:t>
            </a:r>
          </a:p>
          <a:p>
            <a:pPr algn="just"/>
            <a:r>
              <a:rPr lang="en-US" dirty="0" smtClean="0">
                <a:solidFill>
                  <a:schemeClr val="accent2"/>
                </a:solidFill>
              </a:rPr>
              <a:t>Identify-</a:t>
            </a:r>
            <a:r>
              <a:rPr lang="en-US" sz="1600" dirty="0" smtClean="0">
                <a:solidFill>
                  <a:schemeClr val="accent2"/>
                </a:solidFill>
              </a:rPr>
              <a:t>Must identify their previous ideas as a misconception . If changes in the sun-earth distance are not responsible for the seasons, what is?</a:t>
            </a:r>
          </a:p>
          <a:p>
            <a:pPr algn="just"/>
            <a:r>
              <a:rPr lang="en-US" dirty="0" smtClean="0">
                <a:solidFill>
                  <a:schemeClr val="accent2"/>
                </a:solidFill>
              </a:rPr>
              <a:t>Resolve – </a:t>
            </a:r>
            <a:r>
              <a:rPr lang="en-US" sz="1600" dirty="0" smtClean="0">
                <a:solidFill>
                  <a:schemeClr val="accent2"/>
                </a:solidFill>
              </a:rPr>
              <a:t>Foster replacement of misconception through:</a:t>
            </a:r>
          </a:p>
          <a:p>
            <a:pPr lvl="1" algn="just"/>
            <a:r>
              <a:rPr lang="en-US" sz="1400" dirty="0" smtClean="0">
                <a:solidFill>
                  <a:schemeClr val="accent2"/>
                </a:solidFill>
              </a:rPr>
              <a:t>Hands-on learning - </a:t>
            </a:r>
            <a:r>
              <a:rPr lang="en-US" sz="1400" dirty="0" err="1" smtClean="0">
                <a:solidFill>
                  <a:schemeClr val="accent2"/>
                </a:solidFill>
              </a:rPr>
              <a:t>Lightbulb</a:t>
            </a:r>
            <a:r>
              <a:rPr lang="en-US" sz="1400" dirty="0" smtClean="0">
                <a:solidFill>
                  <a:schemeClr val="accent2"/>
                </a:solidFill>
              </a:rPr>
              <a:t> and globe activity – students experience that the tilt of the earth is responsible for the seasons – sun’s rays on the earth</a:t>
            </a:r>
          </a:p>
          <a:p>
            <a:pPr lvl="1" algn="just"/>
            <a:r>
              <a:rPr lang="en-US" sz="1400" dirty="0" smtClean="0">
                <a:solidFill>
                  <a:schemeClr val="accent2"/>
                </a:solidFill>
              </a:rPr>
              <a:t>Modeling discourse</a:t>
            </a:r>
          </a:p>
          <a:p>
            <a:pPr lvl="1" algn="just"/>
            <a:r>
              <a:rPr lang="en-US" sz="1400" dirty="0" err="1" smtClean="0">
                <a:solidFill>
                  <a:schemeClr val="accent2"/>
                </a:solidFill>
              </a:rPr>
              <a:t>Powerpoint</a:t>
            </a:r>
            <a:r>
              <a:rPr lang="en-US" sz="1400" dirty="0" smtClean="0">
                <a:solidFill>
                  <a:schemeClr val="accent2"/>
                </a:solidFill>
              </a:rPr>
              <a:t> Slide – Astronomy Connections – Earth in motion</a:t>
            </a:r>
          </a:p>
          <a:p>
            <a:pPr lvl="1" algn="just"/>
            <a:r>
              <a:rPr lang="en-US" sz="1400" dirty="0" err="1" smtClean="0">
                <a:solidFill>
                  <a:schemeClr val="accent2"/>
                </a:solidFill>
              </a:rPr>
              <a:t>Simulatior</a:t>
            </a:r>
            <a:r>
              <a:rPr lang="en-US" sz="1400" dirty="0" smtClean="0">
                <a:solidFill>
                  <a:schemeClr val="accent2"/>
                </a:solidFill>
              </a:rPr>
              <a:t> – Seasons Interactive – Online </a:t>
            </a:r>
            <a:r>
              <a:rPr lang="en-US" sz="1400" dirty="0" smtClean="0">
                <a:solidFill>
                  <a:schemeClr val="accent2"/>
                </a:solidFill>
              </a:rPr>
              <a:t>L</a:t>
            </a:r>
            <a:r>
              <a:rPr lang="en-US" sz="1400" dirty="0" smtClean="0">
                <a:solidFill>
                  <a:schemeClr val="accent2"/>
                </a:solidFill>
              </a:rPr>
              <a:t>earning Center</a:t>
            </a:r>
          </a:p>
          <a:p>
            <a:pPr lvl="1" algn="just"/>
            <a:r>
              <a:rPr lang="en-US" sz="1400" dirty="0" smtClean="0">
                <a:solidFill>
                  <a:schemeClr val="accent2"/>
                </a:solidFill>
              </a:rPr>
              <a:t>Simulator – Basic Coordinates and Seasons Lab – Astronomy Ed. At the University of Nebraska</a:t>
            </a:r>
          </a:p>
          <a:p>
            <a:pPr algn="just"/>
            <a:r>
              <a:rPr lang="en-US" dirty="0" smtClean="0">
                <a:solidFill>
                  <a:schemeClr val="accent2"/>
                </a:solidFill>
              </a:rPr>
              <a:t>Reinforce – </a:t>
            </a:r>
            <a:r>
              <a:rPr lang="en-US" sz="1600" dirty="0" smtClean="0">
                <a:solidFill>
                  <a:schemeClr val="accent2"/>
                </a:solidFill>
              </a:rPr>
              <a:t>Reevaluate student understanding using some of the previous activities to reinforce the conceptual change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1000" y="274638"/>
            <a:ext cx="8458200" cy="1143000"/>
          </a:xfrm>
          <a:solidFill>
            <a:schemeClr val="accent1">
              <a:lumMod val="75000"/>
            </a:schemeClr>
          </a:solidFill>
          <a:ln>
            <a:solidFill>
              <a:schemeClr val="accent1"/>
            </a:solidFill>
          </a:ln>
        </p:spPr>
        <p:txBody>
          <a:bodyPr>
            <a:noAutofit/>
          </a:bodyPr>
          <a:lstStyle/>
          <a:p>
            <a:pPr algn="ctr"/>
            <a:r>
              <a:rPr lang="en-US" sz="3200" b="1" dirty="0" smtClean="0">
                <a:solidFill>
                  <a:schemeClr val="bg1">
                    <a:lumMod val="95000"/>
                  </a:schemeClr>
                </a:solidFill>
                <a:ea typeface="Batang" pitchFamily="18" charset="-127"/>
              </a:rPr>
              <a:t>The earth’s revolution around the sun causes day and </a:t>
            </a:r>
            <a:r>
              <a:rPr lang="en-US" sz="3200" b="1" dirty="0" smtClean="0">
                <a:solidFill>
                  <a:schemeClr val="bg1">
                    <a:lumMod val="95000"/>
                  </a:schemeClr>
                </a:solidFill>
                <a:ea typeface="Batang" pitchFamily="18" charset="-127"/>
              </a:rPr>
              <a:t>night.</a:t>
            </a:r>
            <a:endParaRPr lang="en-US" sz="3200" b="1" dirty="0" smtClean="0">
              <a:solidFill>
                <a:schemeClr val="bg1">
                  <a:lumMod val="95000"/>
                </a:schemeClr>
              </a:solidFill>
              <a:ea typeface="Batang" pitchFamily="18" charset="-127"/>
            </a:endParaRPr>
          </a:p>
        </p:txBody>
      </p:sp>
      <p:sp>
        <p:nvSpPr>
          <p:cNvPr id="5" name="Content Placeholder 2"/>
          <p:cNvSpPr>
            <a:spLocks noGrp="1"/>
          </p:cNvSpPr>
          <p:nvPr>
            <p:ph sz="quarter" idx="1"/>
          </p:nvPr>
        </p:nvSpPr>
        <p:spPr>
          <a:xfrm>
            <a:off x="685800" y="1447800"/>
            <a:ext cx="8001000" cy="4572000"/>
          </a:xfrm>
          <a:solidFill>
            <a:schemeClr val="accent1">
              <a:lumMod val="20000"/>
              <a:lumOff val="80000"/>
            </a:schemeClr>
          </a:solidFill>
          <a:ln>
            <a:solidFill>
              <a:schemeClr val="accent1"/>
            </a:solidFill>
          </a:ln>
        </p:spPr>
        <p:txBody>
          <a:bodyPr>
            <a:normAutofit fontScale="92500" lnSpcReduction="10000"/>
          </a:bodyPr>
          <a:lstStyle/>
          <a:p>
            <a:pPr algn="just"/>
            <a:r>
              <a:rPr lang="en-US" dirty="0" smtClean="0">
                <a:solidFill>
                  <a:schemeClr val="accent2"/>
                </a:solidFill>
              </a:rPr>
              <a:t>Elicit- </a:t>
            </a:r>
            <a:r>
              <a:rPr lang="en-US" sz="1600" dirty="0" smtClean="0">
                <a:solidFill>
                  <a:schemeClr val="accent2"/>
                </a:solidFill>
              </a:rPr>
              <a:t>Pose questions to students to probe for students’ alternative conceptions; they use whiteboards to draw pictures to clarify and to illustrate their interpretation for the cause of day and night. Use </a:t>
            </a:r>
            <a:r>
              <a:rPr lang="en-US" sz="1600" dirty="0" err="1" smtClean="0">
                <a:solidFill>
                  <a:schemeClr val="accent2"/>
                </a:solidFill>
              </a:rPr>
              <a:t>socratic</a:t>
            </a:r>
            <a:r>
              <a:rPr lang="en-US" sz="1600" dirty="0" smtClean="0">
                <a:solidFill>
                  <a:schemeClr val="accent2"/>
                </a:solidFill>
              </a:rPr>
              <a:t> dialogue.</a:t>
            </a:r>
          </a:p>
          <a:p>
            <a:pPr algn="just"/>
            <a:r>
              <a:rPr lang="en-US" dirty="0" smtClean="0">
                <a:solidFill>
                  <a:schemeClr val="accent2"/>
                </a:solidFill>
              </a:rPr>
              <a:t>Confront-</a:t>
            </a:r>
            <a:r>
              <a:rPr lang="en-US" sz="1600" dirty="0" smtClean="0">
                <a:solidFill>
                  <a:schemeClr val="accent2"/>
                </a:solidFill>
              </a:rPr>
              <a:t> </a:t>
            </a:r>
            <a:r>
              <a:rPr lang="en-US" sz="1600" dirty="0" smtClean="0">
                <a:solidFill>
                  <a:schemeClr val="accent2"/>
                </a:solidFill>
              </a:rPr>
              <a:t>Challenge student thinking to place them in a state of cognitive conflict. Model their idea to demonstrate if it is valid by using a light and having the globe just revolving around the sun-do not rotate it. Label our position on the globe. Does this cause day and night?</a:t>
            </a:r>
          </a:p>
          <a:p>
            <a:pPr algn="just"/>
            <a:r>
              <a:rPr lang="en-US" dirty="0" smtClean="0">
                <a:solidFill>
                  <a:schemeClr val="accent2"/>
                </a:solidFill>
              </a:rPr>
              <a:t>Identify-</a:t>
            </a:r>
            <a:r>
              <a:rPr lang="en-US" sz="1600" dirty="0" smtClean="0">
                <a:solidFill>
                  <a:schemeClr val="accent2"/>
                </a:solidFill>
              </a:rPr>
              <a:t>Must identify their previous ideas as a misconception . If earth’s revolution around the sun does not cause day and night, what does?</a:t>
            </a:r>
          </a:p>
          <a:p>
            <a:pPr algn="just"/>
            <a:r>
              <a:rPr lang="en-US" dirty="0" smtClean="0">
                <a:solidFill>
                  <a:schemeClr val="accent2"/>
                </a:solidFill>
              </a:rPr>
              <a:t>Resolve – </a:t>
            </a:r>
            <a:r>
              <a:rPr lang="en-US" sz="1600" dirty="0" smtClean="0">
                <a:solidFill>
                  <a:schemeClr val="accent2"/>
                </a:solidFill>
              </a:rPr>
              <a:t>Foster replacement of misconception through:</a:t>
            </a:r>
          </a:p>
          <a:p>
            <a:pPr lvl="1" algn="just"/>
            <a:r>
              <a:rPr lang="en-US" sz="1400" dirty="0" smtClean="0">
                <a:solidFill>
                  <a:schemeClr val="accent2"/>
                </a:solidFill>
              </a:rPr>
              <a:t>Modeling activity using </a:t>
            </a:r>
            <a:r>
              <a:rPr lang="en-US" sz="1400" dirty="0" err="1" smtClean="0">
                <a:solidFill>
                  <a:schemeClr val="accent2"/>
                </a:solidFill>
              </a:rPr>
              <a:t>lightbulb</a:t>
            </a:r>
            <a:r>
              <a:rPr lang="en-US" sz="1400" dirty="0" smtClean="0">
                <a:solidFill>
                  <a:schemeClr val="accent2"/>
                </a:solidFill>
              </a:rPr>
              <a:t> (sun) and globe.  Students manipulate globe to find that it is the rotation of the earth that causes day and night</a:t>
            </a:r>
          </a:p>
          <a:p>
            <a:pPr lvl="1" algn="just"/>
            <a:r>
              <a:rPr lang="en-US" sz="1400" dirty="0" smtClean="0">
                <a:solidFill>
                  <a:schemeClr val="accent2"/>
                </a:solidFill>
              </a:rPr>
              <a:t>Modeling activity using students to represent </a:t>
            </a:r>
            <a:r>
              <a:rPr lang="en-US" sz="1400" dirty="0" smtClean="0">
                <a:solidFill>
                  <a:schemeClr val="accent2"/>
                </a:solidFill>
              </a:rPr>
              <a:t>the earth and a light source to represent the sun</a:t>
            </a:r>
          </a:p>
          <a:p>
            <a:pPr lvl="1" algn="just"/>
            <a:r>
              <a:rPr lang="en-US" sz="1400" dirty="0" smtClean="0">
                <a:solidFill>
                  <a:schemeClr val="accent2"/>
                </a:solidFill>
              </a:rPr>
              <a:t>Modeling discourse</a:t>
            </a:r>
          </a:p>
          <a:p>
            <a:pPr lvl="1" algn="just"/>
            <a:r>
              <a:rPr lang="en-US" sz="1400" dirty="0" err="1" smtClean="0">
                <a:solidFill>
                  <a:schemeClr val="accent2"/>
                </a:solidFill>
              </a:rPr>
              <a:t>Simulatior</a:t>
            </a:r>
            <a:r>
              <a:rPr lang="en-US" sz="1400" dirty="0" smtClean="0">
                <a:solidFill>
                  <a:schemeClr val="accent2"/>
                </a:solidFill>
              </a:rPr>
              <a:t> – Lunar Phase Simulator- </a:t>
            </a:r>
            <a:r>
              <a:rPr lang="en-US" sz="1400" dirty="0" smtClean="0">
                <a:solidFill>
                  <a:schemeClr val="accent2"/>
                </a:solidFill>
              </a:rPr>
              <a:t>Astronomy Ed.. At the University of Nebraska-Lincoln</a:t>
            </a:r>
            <a:endParaRPr lang="en-US" sz="1400" dirty="0" smtClean="0">
              <a:solidFill>
                <a:schemeClr val="accent2"/>
              </a:solidFill>
            </a:endParaRPr>
          </a:p>
          <a:p>
            <a:pPr algn="just"/>
            <a:r>
              <a:rPr lang="en-US" dirty="0" smtClean="0">
                <a:solidFill>
                  <a:schemeClr val="accent2"/>
                </a:solidFill>
              </a:rPr>
              <a:t>Reinforce – </a:t>
            </a:r>
            <a:r>
              <a:rPr lang="en-US" sz="1600" dirty="0" smtClean="0">
                <a:solidFill>
                  <a:schemeClr val="accent2"/>
                </a:solidFill>
              </a:rPr>
              <a:t>Reevaluate student understanding using some of the previous activities to reinforce the conceptual change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04800" y="274638"/>
            <a:ext cx="8686800" cy="1143000"/>
          </a:xfrm>
          <a:solidFill>
            <a:schemeClr val="accent1">
              <a:lumMod val="75000"/>
            </a:schemeClr>
          </a:solidFill>
          <a:ln>
            <a:solidFill>
              <a:schemeClr val="accent1"/>
            </a:solidFill>
          </a:ln>
        </p:spPr>
        <p:txBody>
          <a:bodyPr>
            <a:noAutofit/>
          </a:bodyPr>
          <a:lstStyle/>
          <a:p>
            <a:pPr algn="ctr"/>
            <a:r>
              <a:rPr lang="en-US" sz="3200" b="1" dirty="0" smtClean="0">
                <a:solidFill>
                  <a:schemeClr val="bg1">
                    <a:lumMod val="95000"/>
                  </a:schemeClr>
                </a:solidFill>
                <a:ea typeface="Batang" pitchFamily="18" charset="-127"/>
              </a:rPr>
              <a:t>All stars rise and set</a:t>
            </a:r>
            <a:br>
              <a:rPr lang="en-US" sz="3200" b="1" dirty="0" smtClean="0">
                <a:solidFill>
                  <a:schemeClr val="bg1">
                    <a:lumMod val="95000"/>
                  </a:schemeClr>
                </a:solidFill>
                <a:ea typeface="Batang" pitchFamily="18" charset="-127"/>
              </a:rPr>
            </a:br>
            <a:endParaRPr lang="en-US" sz="3200" dirty="0">
              <a:solidFill>
                <a:schemeClr val="bg1">
                  <a:lumMod val="95000"/>
                </a:schemeClr>
              </a:solidFill>
            </a:endParaRPr>
          </a:p>
        </p:txBody>
      </p:sp>
      <p:sp>
        <p:nvSpPr>
          <p:cNvPr id="5" name="Content Placeholder 2"/>
          <p:cNvSpPr>
            <a:spLocks noGrp="1"/>
          </p:cNvSpPr>
          <p:nvPr>
            <p:ph sz="quarter" idx="1"/>
          </p:nvPr>
        </p:nvSpPr>
        <p:spPr>
          <a:xfrm>
            <a:off x="609600" y="1447800"/>
            <a:ext cx="8077200" cy="4572000"/>
          </a:xfrm>
          <a:solidFill>
            <a:schemeClr val="accent1">
              <a:lumMod val="20000"/>
              <a:lumOff val="80000"/>
            </a:schemeClr>
          </a:solidFill>
          <a:ln>
            <a:solidFill>
              <a:schemeClr val="accent1"/>
            </a:solidFill>
          </a:ln>
        </p:spPr>
        <p:txBody>
          <a:bodyPr>
            <a:normAutofit fontScale="92500" lnSpcReduction="10000"/>
          </a:bodyPr>
          <a:lstStyle/>
          <a:p>
            <a:pPr algn="just"/>
            <a:r>
              <a:rPr lang="en-US" dirty="0" smtClean="0">
                <a:solidFill>
                  <a:schemeClr val="accent2"/>
                </a:solidFill>
              </a:rPr>
              <a:t>Elicit- </a:t>
            </a:r>
            <a:r>
              <a:rPr lang="en-US" sz="1600" dirty="0" smtClean="0">
                <a:solidFill>
                  <a:schemeClr val="accent2"/>
                </a:solidFill>
              </a:rPr>
              <a:t>Pose questions to students to explain their reasoning; they use whiteboards to draw pictures to explain thinking. Students should draw earth-sun relationship in the summer and winter.</a:t>
            </a:r>
          </a:p>
          <a:p>
            <a:pPr algn="just"/>
            <a:r>
              <a:rPr lang="en-US" dirty="0" smtClean="0">
                <a:solidFill>
                  <a:schemeClr val="accent2"/>
                </a:solidFill>
              </a:rPr>
              <a:t>Confront- </a:t>
            </a:r>
            <a:r>
              <a:rPr lang="en-US" sz="1600" dirty="0" smtClean="0">
                <a:solidFill>
                  <a:schemeClr val="accent2"/>
                </a:solidFill>
              </a:rPr>
              <a:t>Use diagram to clarify their ideas.  Everyone on earth should then experience the same season at the same time.  Is this possible? Use online weather conditions and temperature for various locations throughout the world.  Speak with someone in another part of the world about temp</a:t>
            </a:r>
          </a:p>
          <a:p>
            <a:pPr algn="just"/>
            <a:r>
              <a:rPr lang="en-US" dirty="0" smtClean="0">
                <a:solidFill>
                  <a:schemeClr val="accent2"/>
                </a:solidFill>
              </a:rPr>
              <a:t>Identify-</a:t>
            </a:r>
            <a:r>
              <a:rPr lang="en-US" sz="1600" dirty="0" smtClean="0">
                <a:solidFill>
                  <a:schemeClr val="accent2"/>
                </a:solidFill>
              </a:rPr>
              <a:t>Must identify their previous ideas as a misconception . If not all stars rise and set, then what would be other possibilities?</a:t>
            </a:r>
          </a:p>
          <a:p>
            <a:pPr algn="just"/>
            <a:r>
              <a:rPr lang="en-US" dirty="0" smtClean="0">
                <a:solidFill>
                  <a:schemeClr val="accent2"/>
                </a:solidFill>
              </a:rPr>
              <a:t>Resolve – </a:t>
            </a:r>
            <a:r>
              <a:rPr lang="en-US" sz="1600" dirty="0" smtClean="0">
                <a:solidFill>
                  <a:schemeClr val="accent2"/>
                </a:solidFill>
              </a:rPr>
              <a:t>Foster replacement of misconception through:</a:t>
            </a:r>
          </a:p>
          <a:p>
            <a:pPr lvl="1" algn="just"/>
            <a:r>
              <a:rPr lang="en-US" sz="1400" dirty="0" smtClean="0">
                <a:solidFill>
                  <a:schemeClr val="accent2"/>
                </a:solidFill>
              </a:rPr>
              <a:t>Nighttime sky observation over time- observation of  circular motion of stars around a point in northern sky (North Celestial Pole)</a:t>
            </a:r>
          </a:p>
          <a:p>
            <a:pPr lvl="1" algn="just"/>
            <a:r>
              <a:rPr lang="en-US" sz="1400" dirty="0" smtClean="0">
                <a:solidFill>
                  <a:schemeClr val="accent2"/>
                </a:solidFill>
              </a:rPr>
              <a:t>Celestial Sphere Demonstration to account for the motions of the stars</a:t>
            </a:r>
          </a:p>
          <a:p>
            <a:pPr lvl="1" algn="just"/>
            <a:r>
              <a:rPr lang="en-US" sz="1400" dirty="0" err="1" smtClean="0">
                <a:solidFill>
                  <a:schemeClr val="accent2"/>
                </a:solidFill>
              </a:rPr>
              <a:t>Simulatior</a:t>
            </a:r>
            <a:r>
              <a:rPr lang="en-US" sz="1400" dirty="0" smtClean="0">
                <a:solidFill>
                  <a:schemeClr val="accent2"/>
                </a:solidFill>
              </a:rPr>
              <a:t>-Stargazers to view motions of the stars</a:t>
            </a:r>
          </a:p>
          <a:p>
            <a:pPr lvl="1" algn="just">
              <a:buNone/>
            </a:pPr>
            <a:r>
              <a:rPr lang="en-US" sz="1400" dirty="0" smtClean="0">
                <a:solidFill>
                  <a:schemeClr val="accent2"/>
                </a:solidFill>
              </a:rPr>
              <a:t>Simulator – The Rotating Sky Lab – Astronomy Ed.. At the University of Nebraska-Lincoln</a:t>
            </a:r>
          </a:p>
          <a:p>
            <a:pPr lvl="1" algn="just">
              <a:buNone/>
            </a:pPr>
            <a:r>
              <a:rPr lang="en-US" sz="1400" dirty="0" smtClean="0">
                <a:solidFill>
                  <a:schemeClr val="accent2"/>
                </a:solidFill>
              </a:rPr>
              <a:t>Websites: </a:t>
            </a:r>
            <a:r>
              <a:rPr lang="en-US" sz="1400" dirty="0" smtClean="0">
                <a:solidFill>
                  <a:schemeClr val="accent2"/>
                </a:solidFill>
                <a:hlinkClick r:id="rId2"/>
              </a:rPr>
              <a:t>www.astro.columbia.edu</a:t>
            </a:r>
            <a:endParaRPr lang="en-US" sz="1400" dirty="0" smtClean="0">
              <a:solidFill>
                <a:schemeClr val="accent2"/>
              </a:solidFill>
            </a:endParaRPr>
          </a:p>
          <a:p>
            <a:pPr algn="just"/>
            <a:r>
              <a:rPr lang="en-US" dirty="0" smtClean="0">
                <a:solidFill>
                  <a:schemeClr val="accent2"/>
                </a:solidFill>
              </a:rPr>
              <a:t>Reinforce – </a:t>
            </a:r>
            <a:r>
              <a:rPr lang="en-US" sz="1600" dirty="0" smtClean="0">
                <a:solidFill>
                  <a:schemeClr val="accent2"/>
                </a:solidFill>
              </a:rPr>
              <a:t>Reevaluate student understanding using some of the previous activities to reinforce the conceptual change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661</TotalTime>
  <Words>648</Words>
  <Application>Microsoft Office PowerPoint</Application>
  <PresentationFormat>On-screen Show (4:3)</PresentationFormat>
  <Paragraphs>43</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Equity</vt:lpstr>
      <vt:lpstr>Bad Astronomy  Teacher Presentation</vt:lpstr>
      <vt:lpstr>We experience seasons because of the earth’s changing distance from the sun.</vt:lpstr>
      <vt:lpstr>The earth’s revolution around the sun causes day and night.</vt:lpstr>
      <vt:lpstr>All stars rise and set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Bad Astronomy  Teacher Presentation</dc:title>
  <dc:creator>Owner</dc:creator>
  <cp:lastModifiedBy>Owner</cp:lastModifiedBy>
  <cp:revision>20</cp:revision>
  <dcterms:created xsi:type="dcterms:W3CDTF">2011-05-04T06:25:19Z</dcterms:created>
  <dcterms:modified xsi:type="dcterms:W3CDTF">2011-05-04T17:26:46Z</dcterms:modified>
</cp:coreProperties>
</file>