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4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924AC8D7-902D-428A-98F0-CFFEF62B2FB3}" type="datetimeFigureOut">
              <a:rPr lang="en-US" smtClean="0"/>
              <a:t>5/4/2011</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D55D166B-50FD-4767-9F0D-347D04A60FB3}" type="slidenum">
              <a:rPr lang="en-US" smtClean="0"/>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924AC8D7-902D-428A-98F0-CFFEF62B2FB3}" type="datetimeFigureOut">
              <a:rPr lang="en-US" smtClean="0"/>
              <a:t>5/4/2011</a:t>
            </a:fld>
            <a:endParaRPr lang="en-US"/>
          </a:p>
        </p:txBody>
      </p:sp>
      <p:sp>
        <p:nvSpPr>
          <p:cNvPr id="14" name="Slide Number Placeholder 13"/>
          <p:cNvSpPr>
            <a:spLocks noGrp="1"/>
          </p:cNvSpPr>
          <p:nvPr>
            <p:ph type="sldNum" sz="quarter" idx="11"/>
          </p:nvPr>
        </p:nvSpPr>
        <p:spPr/>
        <p:txBody>
          <a:bodyPr/>
          <a:lstStyle/>
          <a:p>
            <a:fld id="{D55D166B-50FD-4767-9F0D-347D04A60FB3}"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924AC8D7-902D-428A-98F0-CFFEF62B2FB3}" type="datetimeFigureOut">
              <a:rPr lang="en-US" smtClean="0"/>
              <a:t>5/4/2011</a:t>
            </a:fld>
            <a:endParaRPr lang="en-US"/>
          </a:p>
        </p:txBody>
      </p:sp>
      <p:sp>
        <p:nvSpPr>
          <p:cNvPr id="14" name="Slide Number Placeholder 13"/>
          <p:cNvSpPr>
            <a:spLocks noGrp="1"/>
          </p:cNvSpPr>
          <p:nvPr>
            <p:ph type="sldNum" sz="quarter" idx="11"/>
          </p:nvPr>
        </p:nvSpPr>
        <p:spPr/>
        <p:txBody>
          <a:bodyPr/>
          <a:lstStyle/>
          <a:p>
            <a:fld id="{D55D166B-50FD-4767-9F0D-347D04A60FB3}"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924AC8D7-902D-428A-98F0-CFFEF62B2FB3}" type="datetimeFigureOut">
              <a:rPr lang="en-US" smtClean="0"/>
              <a:t>5/4/2011</a:t>
            </a:fld>
            <a:endParaRPr lang="en-US"/>
          </a:p>
        </p:txBody>
      </p:sp>
      <p:sp>
        <p:nvSpPr>
          <p:cNvPr id="11" name="Slide Number Placeholder 10"/>
          <p:cNvSpPr>
            <a:spLocks noGrp="1"/>
          </p:cNvSpPr>
          <p:nvPr>
            <p:ph type="sldNum" sz="quarter" idx="11"/>
          </p:nvPr>
        </p:nvSpPr>
        <p:spPr/>
        <p:txBody>
          <a:bodyPr/>
          <a:lstStyle/>
          <a:p>
            <a:fld id="{D55D166B-50FD-4767-9F0D-347D04A60FB3}"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924AC8D7-902D-428A-98F0-CFFEF62B2FB3}" type="datetimeFigureOut">
              <a:rPr lang="en-US" smtClean="0"/>
              <a:t>5/4/2011</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D55D166B-50FD-4767-9F0D-347D04A60FB3}" type="slidenum">
              <a:rPr lang="en-US" smtClean="0"/>
              <a:t>‹#›</a:t>
            </a:fld>
            <a:endParaRPr lang="en-US"/>
          </a:p>
        </p:txBody>
      </p:sp>
      <p:sp>
        <p:nvSpPr>
          <p:cNvPr id="14" name="Footer Placeholder 13"/>
          <p:cNvSpPr>
            <a:spLocks noGrp="1"/>
          </p:cNvSpPr>
          <p:nvPr>
            <p:ph type="ftr" sz="quarter" idx="12"/>
          </p:nvPr>
        </p:nvSpPr>
        <p:spPr>
          <a:xfrm>
            <a:off x="838200" y="6296248"/>
            <a:ext cx="2820987" cy="152400"/>
          </a:xfrm>
        </p:spPr>
        <p:txBody>
          <a:bodyPr/>
          <a:lstStyle/>
          <a:p>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924AC8D7-902D-428A-98F0-CFFEF62B2FB3}" type="datetimeFigureOut">
              <a:rPr lang="en-US" smtClean="0"/>
              <a:t>5/4/2011</a:t>
            </a:fld>
            <a:endParaRPr lang="en-US"/>
          </a:p>
        </p:txBody>
      </p:sp>
      <p:sp>
        <p:nvSpPr>
          <p:cNvPr id="13" name="Slide Number Placeholder 12"/>
          <p:cNvSpPr>
            <a:spLocks noGrp="1"/>
          </p:cNvSpPr>
          <p:nvPr>
            <p:ph type="sldNum" sz="quarter" idx="11"/>
          </p:nvPr>
        </p:nvSpPr>
        <p:spPr/>
        <p:txBody>
          <a:bodyPr/>
          <a:lstStyle/>
          <a:p>
            <a:fld id="{D55D166B-50FD-4767-9F0D-347D04A60FB3}"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924AC8D7-902D-428A-98F0-CFFEF62B2FB3}" type="datetimeFigureOut">
              <a:rPr lang="en-US" smtClean="0"/>
              <a:t>5/4/2011</a:t>
            </a:fld>
            <a:endParaRPr lang="en-US"/>
          </a:p>
        </p:txBody>
      </p:sp>
      <p:sp>
        <p:nvSpPr>
          <p:cNvPr id="14" name="Slide Number Placeholder 13"/>
          <p:cNvSpPr>
            <a:spLocks noGrp="1"/>
          </p:cNvSpPr>
          <p:nvPr>
            <p:ph type="sldNum" sz="quarter" idx="11"/>
          </p:nvPr>
        </p:nvSpPr>
        <p:spPr/>
        <p:txBody>
          <a:bodyPr/>
          <a:lstStyle/>
          <a:p>
            <a:fld id="{D55D166B-50FD-4767-9F0D-347D04A60FB3}"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924AC8D7-902D-428A-98F0-CFFEF62B2FB3}" type="datetimeFigureOut">
              <a:rPr lang="en-US" smtClean="0"/>
              <a:t>5/4/2011</a:t>
            </a:fld>
            <a:endParaRPr lang="en-US"/>
          </a:p>
        </p:txBody>
      </p:sp>
      <p:sp>
        <p:nvSpPr>
          <p:cNvPr id="10" name="Slide Number Placeholder 9"/>
          <p:cNvSpPr>
            <a:spLocks noGrp="1"/>
          </p:cNvSpPr>
          <p:nvPr>
            <p:ph type="sldNum" sz="quarter" idx="11"/>
          </p:nvPr>
        </p:nvSpPr>
        <p:spPr/>
        <p:txBody>
          <a:bodyPr/>
          <a:lstStyle/>
          <a:p>
            <a:fld id="{D55D166B-50FD-4767-9F0D-347D04A60FB3}" type="slidenum">
              <a:rPr lang="en-US" smtClean="0"/>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924AC8D7-902D-428A-98F0-CFFEF62B2FB3}" type="datetimeFigureOut">
              <a:rPr lang="en-US" smtClean="0"/>
              <a:t>5/4/2011</a:t>
            </a:fld>
            <a:endParaRPr lang="en-US"/>
          </a:p>
        </p:txBody>
      </p:sp>
      <p:sp>
        <p:nvSpPr>
          <p:cNvPr id="9" name="Slide Number Placeholder 8"/>
          <p:cNvSpPr>
            <a:spLocks noGrp="1"/>
          </p:cNvSpPr>
          <p:nvPr>
            <p:ph type="sldNum" sz="quarter" idx="11"/>
          </p:nvPr>
        </p:nvSpPr>
        <p:spPr/>
        <p:txBody>
          <a:bodyPr/>
          <a:lstStyle/>
          <a:p>
            <a:fld id="{D55D166B-50FD-4767-9F0D-347D04A60FB3}"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924AC8D7-902D-428A-98F0-CFFEF62B2FB3}" type="datetimeFigureOut">
              <a:rPr lang="en-US" smtClean="0"/>
              <a:t>5/4/2011</a:t>
            </a:fld>
            <a:endParaRPr lang="en-US"/>
          </a:p>
        </p:txBody>
      </p:sp>
      <p:sp>
        <p:nvSpPr>
          <p:cNvPr id="16" name="Slide Number Placeholder 15"/>
          <p:cNvSpPr>
            <a:spLocks noGrp="1"/>
          </p:cNvSpPr>
          <p:nvPr>
            <p:ph type="sldNum" sz="quarter" idx="11"/>
          </p:nvPr>
        </p:nvSpPr>
        <p:spPr/>
        <p:txBody>
          <a:bodyPr/>
          <a:lstStyle/>
          <a:p>
            <a:fld id="{D55D166B-50FD-4767-9F0D-347D04A60FB3}"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924AC8D7-902D-428A-98F0-CFFEF62B2FB3}" type="datetimeFigureOut">
              <a:rPr lang="en-US" smtClean="0"/>
              <a:t>5/4/2011</a:t>
            </a:fld>
            <a:endParaRPr lang="en-US"/>
          </a:p>
        </p:txBody>
      </p:sp>
      <p:sp>
        <p:nvSpPr>
          <p:cNvPr id="17" name="Slide Number Placeholder 16"/>
          <p:cNvSpPr>
            <a:spLocks noGrp="1"/>
          </p:cNvSpPr>
          <p:nvPr>
            <p:ph type="sldNum" sz="quarter" idx="11"/>
          </p:nvPr>
        </p:nvSpPr>
        <p:spPr/>
        <p:txBody>
          <a:bodyPr/>
          <a:lstStyle/>
          <a:p>
            <a:fld id="{D55D166B-50FD-4767-9F0D-347D04A60FB3}"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D55D166B-50FD-4767-9F0D-347D04A60FB3}" type="slidenum">
              <a:rPr lang="en-US" smtClean="0"/>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924AC8D7-902D-428A-98F0-CFFEF62B2FB3}" type="datetimeFigureOut">
              <a:rPr lang="en-US" smtClean="0"/>
              <a:t>5/4/2011</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highered.mcgraw-hill.com/olcweb/cgi/pluginpop.cgi?it=swf::800::600::/sites/dl/free/0072482621/78778/Seasons_Nav.swf::Seasons%20Interactive"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2514600" y="1828800"/>
            <a:ext cx="3962400" cy="990600"/>
          </a:xfrm>
        </p:spPr>
        <p:txBody>
          <a:bodyPr/>
          <a:lstStyle/>
          <a:p>
            <a:r>
              <a:rPr lang="en-US" dirty="0" smtClean="0"/>
              <a:t>By: Lisa O’Malley</a:t>
            </a:r>
          </a:p>
          <a:p>
            <a:r>
              <a:rPr lang="en-US" dirty="0" smtClean="0"/>
              <a:t>PHY 489.02</a:t>
            </a:r>
          </a:p>
          <a:p>
            <a:r>
              <a:rPr lang="en-US" dirty="0" smtClean="0"/>
              <a:t>May 4, 2011</a:t>
            </a:r>
            <a:endParaRPr lang="en-US" dirty="0"/>
          </a:p>
        </p:txBody>
      </p:sp>
      <p:sp>
        <p:nvSpPr>
          <p:cNvPr id="6" name="Title 5"/>
          <p:cNvSpPr>
            <a:spLocks noGrp="1"/>
          </p:cNvSpPr>
          <p:nvPr>
            <p:ph type="title"/>
          </p:nvPr>
        </p:nvSpPr>
        <p:spPr>
          <a:xfrm>
            <a:off x="2667000" y="381000"/>
            <a:ext cx="3962400" cy="1447800"/>
          </a:xfrm>
        </p:spPr>
        <p:txBody>
          <a:bodyPr/>
          <a:lstStyle/>
          <a:p>
            <a:r>
              <a:rPr lang="en-US" dirty="0" smtClean="0"/>
              <a:t>Bad Astronomy</a:t>
            </a:r>
            <a:br>
              <a:rPr lang="en-US" dirty="0" smtClean="0"/>
            </a:br>
            <a:r>
              <a:rPr lang="en-US" dirty="0" smtClean="0"/>
              <a:t>Alternative Conceptions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057400"/>
            <a:ext cx="3048000" cy="4159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9140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6553200" cy="1371600"/>
          </a:xfrm>
        </p:spPr>
        <p:txBody>
          <a:bodyPr>
            <a:normAutofit/>
          </a:bodyPr>
          <a:lstStyle/>
          <a:p>
            <a:pPr algn="ctr"/>
            <a:r>
              <a:rPr lang="en-US" dirty="0" smtClean="0"/>
              <a:t>1</a:t>
            </a:r>
            <a:br>
              <a:rPr lang="en-US" dirty="0" smtClean="0"/>
            </a:br>
            <a:r>
              <a:rPr lang="en-US" dirty="0" smtClean="0"/>
              <a:t>The moon can only be seen during </a:t>
            </a:r>
            <a:br>
              <a:rPr lang="en-US" dirty="0" smtClean="0"/>
            </a:br>
            <a:r>
              <a:rPr lang="en-US" dirty="0" smtClean="0"/>
              <a:t>the night.</a:t>
            </a:r>
            <a:endParaRPr lang="en-US" dirty="0"/>
          </a:p>
        </p:txBody>
      </p:sp>
      <p:sp>
        <p:nvSpPr>
          <p:cNvPr id="3" name="Text Placeholder 2"/>
          <p:cNvSpPr>
            <a:spLocks noGrp="1"/>
          </p:cNvSpPr>
          <p:nvPr>
            <p:ph type="body" sz="quarter" idx="13"/>
          </p:nvPr>
        </p:nvSpPr>
        <p:spPr>
          <a:xfrm>
            <a:off x="304800" y="1828800"/>
            <a:ext cx="6248400" cy="4648200"/>
          </a:xfrm>
        </p:spPr>
        <p:txBody>
          <a:bodyPr>
            <a:normAutofit fontScale="92500" lnSpcReduction="10000"/>
          </a:bodyPr>
          <a:lstStyle/>
          <a:p>
            <a:pPr algn="l"/>
            <a:r>
              <a:rPr lang="en-US" sz="1800" b="1" dirty="0" smtClean="0">
                <a:solidFill>
                  <a:srgbClr val="FF0000"/>
                </a:solidFill>
                <a:latin typeface="Comic Sans MS" pitchFamily="66" charset="0"/>
              </a:rPr>
              <a:t>E</a:t>
            </a:r>
            <a:r>
              <a:rPr lang="en-US" sz="1800" b="1" dirty="0" smtClean="0">
                <a:solidFill>
                  <a:schemeClr val="tx1"/>
                </a:solidFill>
                <a:latin typeface="Comic Sans MS" pitchFamily="66" charset="0"/>
              </a:rPr>
              <a:t>licit</a:t>
            </a:r>
            <a:r>
              <a:rPr lang="en-US" sz="1800" dirty="0" smtClean="0">
                <a:solidFill>
                  <a:schemeClr val="tx2">
                    <a:lumMod val="75000"/>
                  </a:schemeClr>
                </a:solidFill>
                <a:latin typeface="Comic Sans MS" pitchFamily="66" charset="0"/>
              </a:rPr>
              <a:t> – Have the student divide a piece of paper down the middle and draw the daytime on one side and nighttime on the other. The teacher will ask for the sun and moon to be put in the pictures and elicit discuss from there.</a:t>
            </a:r>
            <a:endParaRPr lang="en-US" sz="1800" dirty="0">
              <a:solidFill>
                <a:schemeClr val="tx2">
                  <a:lumMod val="75000"/>
                </a:schemeClr>
              </a:solidFill>
              <a:latin typeface="Comic Sans MS" pitchFamily="66" charset="0"/>
            </a:endParaRPr>
          </a:p>
          <a:p>
            <a:pPr algn="l"/>
            <a:r>
              <a:rPr lang="en-US" sz="1800" b="1" dirty="0" smtClean="0">
                <a:solidFill>
                  <a:srgbClr val="FF0000"/>
                </a:solidFill>
                <a:latin typeface="Comic Sans MS" pitchFamily="66" charset="0"/>
              </a:rPr>
              <a:t>C</a:t>
            </a:r>
            <a:r>
              <a:rPr lang="en-US" sz="1800" b="1" dirty="0" smtClean="0">
                <a:solidFill>
                  <a:schemeClr val="tx1"/>
                </a:solidFill>
                <a:latin typeface="Comic Sans MS" pitchFamily="66" charset="0"/>
              </a:rPr>
              <a:t>onfront</a:t>
            </a:r>
            <a:r>
              <a:rPr lang="en-US" sz="1800" dirty="0" smtClean="0">
                <a:solidFill>
                  <a:schemeClr val="tx2">
                    <a:lumMod val="75000"/>
                  </a:schemeClr>
                </a:solidFill>
                <a:latin typeface="Comic Sans MS" pitchFamily="66" charset="0"/>
              </a:rPr>
              <a:t> – Teacher will show a photo of a daytime sky with both a sun and moon visible in it. If possible, teacher will also take students outside to actually see this sky.</a:t>
            </a:r>
            <a:endParaRPr lang="en-US" sz="1800" dirty="0">
              <a:solidFill>
                <a:schemeClr val="tx2">
                  <a:lumMod val="75000"/>
                </a:schemeClr>
              </a:solidFill>
              <a:latin typeface="Comic Sans MS" pitchFamily="66" charset="0"/>
            </a:endParaRPr>
          </a:p>
          <a:p>
            <a:pPr algn="l"/>
            <a:r>
              <a:rPr lang="en-US" sz="1800" b="1" dirty="0" smtClean="0">
                <a:solidFill>
                  <a:srgbClr val="FF0000"/>
                </a:solidFill>
                <a:latin typeface="Comic Sans MS" pitchFamily="66" charset="0"/>
              </a:rPr>
              <a:t>I</a:t>
            </a:r>
            <a:r>
              <a:rPr lang="en-US" sz="1800" b="1" dirty="0" smtClean="0">
                <a:solidFill>
                  <a:schemeClr val="tx1"/>
                </a:solidFill>
                <a:latin typeface="Comic Sans MS" pitchFamily="66" charset="0"/>
              </a:rPr>
              <a:t>dentify</a:t>
            </a:r>
            <a:r>
              <a:rPr lang="en-US" sz="1800" dirty="0" smtClean="0">
                <a:solidFill>
                  <a:schemeClr val="tx2">
                    <a:lumMod val="75000"/>
                  </a:schemeClr>
                </a:solidFill>
                <a:latin typeface="Comic Sans MS" pitchFamily="66" charset="0"/>
              </a:rPr>
              <a:t> – Teacher tells students that many of them have an alternative conception and will address it through demonstration, implications, questions, and discussion.</a:t>
            </a:r>
            <a:endParaRPr lang="en-US" sz="1800" dirty="0">
              <a:solidFill>
                <a:schemeClr val="tx2">
                  <a:lumMod val="75000"/>
                </a:schemeClr>
              </a:solidFill>
              <a:latin typeface="Comic Sans MS" pitchFamily="66" charset="0"/>
            </a:endParaRPr>
          </a:p>
          <a:p>
            <a:pPr algn="l"/>
            <a:r>
              <a:rPr lang="en-US" sz="1800" b="1" dirty="0" smtClean="0">
                <a:solidFill>
                  <a:srgbClr val="FF0000"/>
                </a:solidFill>
                <a:latin typeface="Comic Sans MS" pitchFamily="66" charset="0"/>
              </a:rPr>
              <a:t>R</a:t>
            </a:r>
            <a:r>
              <a:rPr lang="en-US" sz="1800" b="1" dirty="0" smtClean="0">
                <a:solidFill>
                  <a:schemeClr val="tx1"/>
                </a:solidFill>
                <a:latin typeface="Comic Sans MS" pitchFamily="66" charset="0"/>
              </a:rPr>
              <a:t>esolve</a:t>
            </a:r>
            <a:r>
              <a:rPr lang="en-US" sz="1800" dirty="0" smtClean="0">
                <a:solidFill>
                  <a:schemeClr val="tx2">
                    <a:lumMod val="75000"/>
                  </a:schemeClr>
                </a:solidFill>
                <a:latin typeface="Comic Sans MS" pitchFamily="66" charset="0"/>
              </a:rPr>
              <a:t> – The teacher will utilize an activity like the  Moonrise/Moonset Jigsaw Activity to engage students in an activity that will allow students to provide their own explanation </a:t>
            </a:r>
            <a:endParaRPr lang="en-US" sz="1800" dirty="0">
              <a:solidFill>
                <a:schemeClr val="tx2">
                  <a:lumMod val="75000"/>
                </a:schemeClr>
              </a:solidFill>
              <a:latin typeface="Comic Sans MS" pitchFamily="66" charset="0"/>
            </a:endParaRPr>
          </a:p>
          <a:p>
            <a:pPr algn="l"/>
            <a:r>
              <a:rPr lang="en-US" sz="1800" b="1" dirty="0" smtClean="0">
                <a:solidFill>
                  <a:srgbClr val="FF0000"/>
                </a:solidFill>
                <a:latin typeface="Comic Sans MS" pitchFamily="66" charset="0"/>
              </a:rPr>
              <a:t>R</a:t>
            </a:r>
            <a:r>
              <a:rPr lang="en-US" sz="1800" b="1" dirty="0" smtClean="0">
                <a:solidFill>
                  <a:schemeClr val="tx1"/>
                </a:solidFill>
                <a:latin typeface="Comic Sans MS" pitchFamily="66" charset="0"/>
              </a:rPr>
              <a:t>einforce</a:t>
            </a:r>
            <a:r>
              <a:rPr lang="en-US" sz="1800" dirty="0" smtClean="0">
                <a:solidFill>
                  <a:schemeClr val="tx2">
                    <a:lumMod val="75000"/>
                  </a:schemeClr>
                </a:solidFill>
                <a:latin typeface="Comic Sans MS" pitchFamily="66" charset="0"/>
              </a:rPr>
              <a:t> – Teacher will revisit the newly formed conception and through review or new activities so students will not revert back to their old way of thinking.</a:t>
            </a:r>
            <a:endParaRPr lang="en-US" dirty="0">
              <a:solidFill>
                <a:schemeClr val="tx2">
                  <a:lumMod val="75000"/>
                </a:schemeClr>
              </a:solidFill>
              <a:latin typeface="Comic Sans MS" pitchFamily="66" charset="0"/>
            </a:endParaRPr>
          </a:p>
        </p:txBody>
      </p:sp>
    </p:spTree>
    <p:extLst>
      <p:ext uri="{BB962C8B-B14F-4D97-AF65-F5344CB8AC3E}">
        <p14:creationId xmlns:p14="http://schemas.microsoft.com/office/powerpoint/2010/main" val="1769071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6400800" cy="1752600"/>
          </a:xfrm>
        </p:spPr>
        <p:txBody>
          <a:bodyPr>
            <a:normAutofit/>
          </a:bodyPr>
          <a:lstStyle/>
          <a:p>
            <a:pPr algn="ctr"/>
            <a:r>
              <a:rPr lang="en-US" dirty="0" smtClean="0"/>
              <a:t>2</a:t>
            </a:r>
            <a:r>
              <a:rPr lang="en-US" dirty="0"/>
              <a:t/>
            </a:r>
            <a:br>
              <a:rPr lang="en-US" dirty="0"/>
            </a:br>
            <a:r>
              <a:rPr lang="en-US" dirty="0"/>
              <a:t>Stars </a:t>
            </a:r>
            <a:r>
              <a:rPr lang="en-US" dirty="0" smtClean="0"/>
              <a:t>Red stars are hot; blue stars are cool.</a:t>
            </a:r>
            <a:br>
              <a:rPr lang="en-US" dirty="0" smtClean="0"/>
            </a:br>
            <a:r>
              <a:rPr lang="en-US" dirty="0" smtClean="0"/>
              <a:t> </a:t>
            </a:r>
            <a:endParaRPr lang="en-US" dirty="0"/>
          </a:p>
        </p:txBody>
      </p:sp>
      <p:sp>
        <p:nvSpPr>
          <p:cNvPr id="3" name="Text Placeholder 2"/>
          <p:cNvSpPr>
            <a:spLocks noGrp="1"/>
          </p:cNvSpPr>
          <p:nvPr>
            <p:ph type="body" sz="quarter" idx="13"/>
          </p:nvPr>
        </p:nvSpPr>
        <p:spPr>
          <a:xfrm>
            <a:off x="228600" y="1600200"/>
            <a:ext cx="6477000" cy="5029200"/>
          </a:xfrm>
        </p:spPr>
        <p:txBody>
          <a:bodyPr>
            <a:normAutofit fontScale="92500" lnSpcReduction="10000"/>
          </a:bodyPr>
          <a:lstStyle/>
          <a:p>
            <a:pPr lvl="0" algn="l">
              <a:buClr>
                <a:prstClr val="black">
                  <a:lumMod val="50000"/>
                  <a:lumOff val="50000"/>
                </a:prstClr>
              </a:buClr>
            </a:pPr>
            <a:r>
              <a:rPr lang="en-US" sz="1800" b="1" dirty="0">
                <a:solidFill>
                  <a:srgbClr val="FF0000"/>
                </a:solidFill>
                <a:latin typeface="Comic Sans MS" pitchFamily="66" charset="0"/>
              </a:rPr>
              <a:t>E</a:t>
            </a:r>
            <a:r>
              <a:rPr lang="en-US" sz="1800" b="1" dirty="0">
                <a:solidFill>
                  <a:schemeClr val="tx1"/>
                </a:solidFill>
                <a:latin typeface="Comic Sans MS" pitchFamily="66" charset="0"/>
              </a:rPr>
              <a:t>licit</a:t>
            </a:r>
            <a:r>
              <a:rPr lang="en-US" sz="1800" dirty="0">
                <a:solidFill>
                  <a:srgbClr val="5B6973">
                    <a:lumMod val="75000"/>
                  </a:srgbClr>
                </a:solidFill>
                <a:latin typeface="Comic Sans MS" pitchFamily="66" charset="0"/>
              </a:rPr>
              <a:t> </a:t>
            </a:r>
            <a:r>
              <a:rPr lang="en-US" sz="1800" dirty="0" smtClean="0">
                <a:solidFill>
                  <a:srgbClr val="5B6973">
                    <a:lumMod val="75000"/>
                  </a:srgbClr>
                </a:solidFill>
                <a:latin typeface="Comic Sans MS" pitchFamily="66" charset="0"/>
              </a:rPr>
              <a:t>–Through discussion it has been brought to the teacher’s attention, that many students have a misconception about which color of stars are the hottest. Most children believe the “red hot” theory.</a:t>
            </a:r>
            <a:endParaRPr lang="en-US" sz="1800" dirty="0">
              <a:solidFill>
                <a:srgbClr val="5B6973">
                  <a:lumMod val="75000"/>
                </a:srgbClr>
              </a:solidFill>
              <a:latin typeface="Comic Sans MS" pitchFamily="66" charset="0"/>
            </a:endParaRPr>
          </a:p>
          <a:p>
            <a:pPr lvl="0" algn="l">
              <a:buClr>
                <a:prstClr val="black">
                  <a:lumMod val="50000"/>
                  <a:lumOff val="50000"/>
                </a:prstClr>
              </a:buClr>
            </a:pPr>
            <a:r>
              <a:rPr lang="en-US" sz="1800" b="1" dirty="0">
                <a:solidFill>
                  <a:srgbClr val="FF0000"/>
                </a:solidFill>
                <a:latin typeface="Comic Sans MS" pitchFamily="66" charset="0"/>
              </a:rPr>
              <a:t>C</a:t>
            </a:r>
            <a:r>
              <a:rPr lang="en-US" sz="1800" b="1" dirty="0">
                <a:solidFill>
                  <a:schemeClr val="tx1"/>
                </a:solidFill>
                <a:latin typeface="Comic Sans MS" pitchFamily="66" charset="0"/>
              </a:rPr>
              <a:t>onfront</a:t>
            </a:r>
            <a:r>
              <a:rPr lang="en-US" sz="1800" dirty="0">
                <a:solidFill>
                  <a:srgbClr val="5B6973">
                    <a:lumMod val="75000"/>
                  </a:srgbClr>
                </a:solidFill>
                <a:latin typeface="Comic Sans MS" pitchFamily="66" charset="0"/>
              </a:rPr>
              <a:t> – </a:t>
            </a:r>
            <a:r>
              <a:rPr lang="en-US" sz="1800" dirty="0" smtClean="0">
                <a:solidFill>
                  <a:srgbClr val="5B6973">
                    <a:lumMod val="75000"/>
                  </a:srgbClr>
                </a:solidFill>
                <a:latin typeface="Comic Sans MS" pitchFamily="66" charset="0"/>
              </a:rPr>
              <a:t>If possible have a star viewing night. Have the students look at the stars carefully and the colors can actually be seen. If this is impossible, the teacher could utilize Hubble Telescope images to discuss and share with the children.</a:t>
            </a:r>
            <a:endParaRPr lang="en-US" sz="1800" dirty="0">
              <a:solidFill>
                <a:srgbClr val="5B6973">
                  <a:lumMod val="75000"/>
                </a:srgbClr>
              </a:solidFill>
              <a:latin typeface="Comic Sans MS" pitchFamily="66" charset="0"/>
            </a:endParaRPr>
          </a:p>
          <a:p>
            <a:pPr lvl="0" algn="l">
              <a:buClr>
                <a:prstClr val="black">
                  <a:lumMod val="50000"/>
                  <a:lumOff val="50000"/>
                </a:prstClr>
              </a:buClr>
            </a:pPr>
            <a:r>
              <a:rPr lang="en-US" sz="1800" b="1" dirty="0">
                <a:solidFill>
                  <a:srgbClr val="FF0000"/>
                </a:solidFill>
                <a:latin typeface="Comic Sans MS" pitchFamily="66" charset="0"/>
              </a:rPr>
              <a:t>I</a:t>
            </a:r>
            <a:r>
              <a:rPr lang="en-US" sz="1800" b="1" dirty="0">
                <a:solidFill>
                  <a:schemeClr val="tx1"/>
                </a:solidFill>
                <a:latin typeface="Comic Sans MS" pitchFamily="66" charset="0"/>
              </a:rPr>
              <a:t>dentify</a:t>
            </a:r>
            <a:r>
              <a:rPr lang="en-US" sz="1800" dirty="0">
                <a:solidFill>
                  <a:srgbClr val="5B6973">
                    <a:lumMod val="75000"/>
                  </a:srgbClr>
                </a:solidFill>
                <a:latin typeface="Comic Sans MS" pitchFamily="66" charset="0"/>
              </a:rPr>
              <a:t> – Teacher tells students that many of them have an alternative conception and will address it through demonstration, implications, questions, and discussion.</a:t>
            </a:r>
          </a:p>
          <a:p>
            <a:pPr lvl="0" algn="l">
              <a:buClr>
                <a:prstClr val="black">
                  <a:lumMod val="50000"/>
                  <a:lumOff val="50000"/>
                </a:prstClr>
              </a:buClr>
            </a:pPr>
            <a:r>
              <a:rPr lang="en-US" sz="1800" b="1" dirty="0" smtClean="0">
                <a:solidFill>
                  <a:srgbClr val="FF0000"/>
                </a:solidFill>
                <a:latin typeface="Comic Sans MS" pitchFamily="66" charset="0"/>
              </a:rPr>
              <a:t>R</a:t>
            </a:r>
            <a:r>
              <a:rPr lang="en-US" sz="1800" b="1" dirty="0" smtClean="0">
                <a:solidFill>
                  <a:schemeClr val="tx1"/>
                </a:solidFill>
                <a:latin typeface="Comic Sans MS" pitchFamily="66" charset="0"/>
              </a:rPr>
              <a:t>esolve</a:t>
            </a:r>
            <a:r>
              <a:rPr lang="en-US" sz="1800" dirty="0" smtClean="0">
                <a:solidFill>
                  <a:srgbClr val="5B6973">
                    <a:lumMod val="75000"/>
                  </a:srgbClr>
                </a:solidFill>
                <a:latin typeface="Comic Sans MS" pitchFamily="66" charset="0"/>
              </a:rPr>
              <a:t> </a:t>
            </a:r>
            <a:r>
              <a:rPr lang="en-US" sz="1800" dirty="0">
                <a:solidFill>
                  <a:srgbClr val="5B6973">
                    <a:lumMod val="75000"/>
                  </a:srgbClr>
                </a:solidFill>
                <a:latin typeface="Comic Sans MS" pitchFamily="66" charset="0"/>
              </a:rPr>
              <a:t>– </a:t>
            </a:r>
            <a:r>
              <a:rPr lang="en-US" sz="1800" dirty="0" smtClean="0">
                <a:solidFill>
                  <a:srgbClr val="5B6973">
                    <a:lumMod val="75000"/>
                  </a:srgbClr>
                </a:solidFill>
                <a:latin typeface="Comic Sans MS" pitchFamily="66" charset="0"/>
              </a:rPr>
              <a:t>Using the H-R Simulator/worksheet, the teacher will guide and work with the students to illustrate the different colors and temperatures of stars and how they correlate.</a:t>
            </a:r>
            <a:endParaRPr lang="en-US" sz="1800" dirty="0">
              <a:solidFill>
                <a:srgbClr val="5B6973">
                  <a:lumMod val="75000"/>
                </a:srgbClr>
              </a:solidFill>
              <a:latin typeface="Comic Sans MS" pitchFamily="66" charset="0"/>
            </a:endParaRPr>
          </a:p>
          <a:p>
            <a:pPr lvl="0" algn="l">
              <a:buClr>
                <a:prstClr val="black">
                  <a:lumMod val="50000"/>
                  <a:lumOff val="50000"/>
                </a:prstClr>
              </a:buClr>
            </a:pPr>
            <a:r>
              <a:rPr lang="en-US" sz="1800" b="1" dirty="0">
                <a:solidFill>
                  <a:srgbClr val="FF0000"/>
                </a:solidFill>
                <a:latin typeface="Comic Sans MS" pitchFamily="66" charset="0"/>
              </a:rPr>
              <a:t>R</a:t>
            </a:r>
            <a:r>
              <a:rPr lang="en-US" sz="1800" b="1" dirty="0">
                <a:solidFill>
                  <a:schemeClr val="tx1"/>
                </a:solidFill>
                <a:latin typeface="Comic Sans MS" pitchFamily="66" charset="0"/>
              </a:rPr>
              <a:t>einforce</a:t>
            </a:r>
            <a:r>
              <a:rPr lang="en-US" sz="1800" dirty="0">
                <a:solidFill>
                  <a:srgbClr val="5B6973">
                    <a:lumMod val="75000"/>
                  </a:srgbClr>
                </a:solidFill>
                <a:latin typeface="Comic Sans MS" pitchFamily="66" charset="0"/>
              </a:rPr>
              <a:t> – Teacher will revisit the newly formed conception and through review or new activities so students will not revert back to their old way of thinking</a:t>
            </a:r>
          </a:p>
          <a:p>
            <a:pPr lvl="0" algn="l">
              <a:buClr>
                <a:prstClr val="black">
                  <a:lumMod val="50000"/>
                  <a:lumOff val="50000"/>
                </a:prstClr>
              </a:buClr>
            </a:pPr>
            <a:endParaRPr lang="en-US" dirty="0">
              <a:solidFill>
                <a:srgbClr val="5B6973">
                  <a:lumMod val="75000"/>
                </a:srgbClr>
              </a:solidFill>
              <a:latin typeface="Comic Sans MS" pitchFamily="66" charset="0"/>
            </a:endParaRPr>
          </a:p>
        </p:txBody>
      </p:sp>
    </p:spTree>
    <p:extLst>
      <p:ext uri="{BB962C8B-B14F-4D97-AF65-F5344CB8AC3E}">
        <p14:creationId xmlns:p14="http://schemas.microsoft.com/office/powerpoint/2010/main" val="1765597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553200" cy="1447800"/>
          </a:xfrm>
        </p:spPr>
        <p:txBody>
          <a:bodyPr/>
          <a:lstStyle/>
          <a:p>
            <a:pPr algn="ctr"/>
            <a:r>
              <a:rPr lang="en-US" dirty="0"/>
              <a:t>3</a:t>
            </a:r>
            <a:br>
              <a:rPr lang="en-US" dirty="0"/>
            </a:br>
            <a:r>
              <a:rPr lang="en-US" dirty="0" smtClean="0"/>
              <a:t>Change in  distance between the earth and the sun causes the seasonal change.</a:t>
            </a:r>
            <a:endParaRPr lang="en-US" dirty="0"/>
          </a:p>
        </p:txBody>
      </p:sp>
      <p:sp>
        <p:nvSpPr>
          <p:cNvPr id="3" name="Text Placeholder 2"/>
          <p:cNvSpPr>
            <a:spLocks noGrp="1"/>
          </p:cNvSpPr>
          <p:nvPr>
            <p:ph type="body" sz="quarter" idx="13"/>
          </p:nvPr>
        </p:nvSpPr>
        <p:spPr>
          <a:xfrm>
            <a:off x="152400" y="1752600"/>
            <a:ext cx="6629400" cy="5029200"/>
          </a:xfrm>
        </p:spPr>
        <p:txBody>
          <a:bodyPr>
            <a:normAutofit lnSpcReduction="10000"/>
          </a:bodyPr>
          <a:lstStyle/>
          <a:p>
            <a:pPr lvl="0" algn="l">
              <a:buClr>
                <a:prstClr val="black">
                  <a:lumMod val="50000"/>
                  <a:lumOff val="50000"/>
                </a:prstClr>
              </a:buClr>
            </a:pPr>
            <a:r>
              <a:rPr lang="en-US" sz="1800" b="1" dirty="0">
                <a:solidFill>
                  <a:srgbClr val="FF0000"/>
                </a:solidFill>
                <a:latin typeface="Comic Sans MS" pitchFamily="66" charset="0"/>
              </a:rPr>
              <a:t>E</a:t>
            </a:r>
            <a:r>
              <a:rPr lang="en-US" sz="1800" b="1" dirty="0">
                <a:solidFill>
                  <a:schemeClr val="tx1"/>
                </a:solidFill>
                <a:latin typeface="Comic Sans MS" pitchFamily="66" charset="0"/>
              </a:rPr>
              <a:t>licit</a:t>
            </a:r>
            <a:r>
              <a:rPr lang="en-US" sz="1800" dirty="0">
                <a:solidFill>
                  <a:srgbClr val="5B6973">
                    <a:lumMod val="75000"/>
                  </a:srgbClr>
                </a:solidFill>
                <a:latin typeface="Comic Sans MS" pitchFamily="66" charset="0"/>
              </a:rPr>
              <a:t> – </a:t>
            </a:r>
            <a:r>
              <a:rPr lang="en-US" sz="1800" dirty="0" smtClean="0">
                <a:solidFill>
                  <a:srgbClr val="5B6973">
                    <a:lumMod val="75000"/>
                  </a:srgbClr>
                </a:solidFill>
                <a:latin typeface="Comic Sans MS" pitchFamily="66" charset="0"/>
              </a:rPr>
              <a:t>The teacher will have the students explain their understanding and thinking of how there are seasonal changes through discussion and drawings.</a:t>
            </a:r>
            <a:endParaRPr lang="en-US" sz="1800" dirty="0">
              <a:solidFill>
                <a:srgbClr val="5B6973">
                  <a:lumMod val="75000"/>
                </a:srgbClr>
              </a:solidFill>
              <a:latin typeface="Comic Sans MS" pitchFamily="66" charset="0"/>
            </a:endParaRPr>
          </a:p>
          <a:p>
            <a:pPr lvl="0" algn="l">
              <a:buClr>
                <a:prstClr val="black">
                  <a:lumMod val="50000"/>
                  <a:lumOff val="50000"/>
                </a:prstClr>
              </a:buClr>
            </a:pPr>
            <a:r>
              <a:rPr lang="en-US" sz="1800" b="1" dirty="0">
                <a:solidFill>
                  <a:srgbClr val="FF0000"/>
                </a:solidFill>
                <a:latin typeface="Comic Sans MS" pitchFamily="66" charset="0"/>
              </a:rPr>
              <a:t>C</a:t>
            </a:r>
            <a:r>
              <a:rPr lang="en-US" sz="1800" b="1" dirty="0">
                <a:solidFill>
                  <a:schemeClr val="tx1"/>
                </a:solidFill>
                <a:latin typeface="Comic Sans MS" pitchFamily="66" charset="0"/>
              </a:rPr>
              <a:t>onfront</a:t>
            </a:r>
            <a:r>
              <a:rPr lang="en-US" sz="1800" dirty="0">
                <a:solidFill>
                  <a:srgbClr val="5B6973">
                    <a:lumMod val="75000"/>
                  </a:srgbClr>
                </a:solidFill>
                <a:latin typeface="Comic Sans MS" pitchFamily="66" charset="0"/>
              </a:rPr>
              <a:t> – </a:t>
            </a:r>
            <a:r>
              <a:rPr lang="en-US" sz="1800" dirty="0" smtClean="0">
                <a:solidFill>
                  <a:srgbClr val="5B6973">
                    <a:lumMod val="75000"/>
                  </a:srgbClr>
                </a:solidFill>
                <a:latin typeface="Comic Sans MS" pitchFamily="66" charset="0"/>
              </a:rPr>
              <a:t>Using an interactive </a:t>
            </a:r>
            <a:r>
              <a:rPr lang="en-US" sz="1800" dirty="0">
                <a:solidFill>
                  <a:srgbClr val="5B6973">
                    <a:lumMod val="75000"/>
                  </a:srgbClr>
                </a:solidFill>
                <a:latin typeface="Comic Sans MS" pitchFamily="66" charset="0"/>
              </a:rPr>
              <a:t>simulator like </a:t>
            </a:r>
            <a:r>
              <a:rPr lang="en-US" sz="1800" dirty="0">
                <a:solidFill>
                  <a:srgbClr val="5B6973">
                    <a:lumMod val="75000"/>
                  </a:srgbClr>
                </a:solidFill>
                <a:latin typeface="Comic Sans MS" pitchFamily="66" charset="0"/>
                <a:hlinkClick r:id="rId2"/>
              </a:rPr>
              <a:t>http://highered.mcgraw-hill.com/olcweb/cgi/pluginpop.cgi?it=swf::800::600::/sites/dl/free/0072482621/78778/Seasons_Nav.swf::</a:t>
            </a:r>
            <a:r>
              <a:rPr lang="en-US" sz="1800" dirty="0" smtClean="0">
                <a:solidFill>
                  <a:srgbClr val="5B6973">
                    <a:lumMod val="75000"/>
                  </a:srgbClr>
                </a:solidFill>
                <a:latin typeface="Comic Sans MS" pitchFamily="66" charset="0"/>
                <a:hlinkClick r:id="rId2"/>
              </a:rPr>
              <a:t>Seasons%20Interactive</a:t>
            </a:r>
            <a:r>
              <a:rPr lang="en-US" sz="1800" dirty="0" smtClean="0">
                <a:solidFill>
                  <a:srgbClr val="5B6973">
                    <a:lumMod val="75000"/>
                  </a:srgbClr>
                </a:solidFill>
                <a:latin typeface="Comic Sans MS" pitchFamily="66" charset="0"/>
              </a:rPr>
              <a:t> will begin to address the alternative conceptions students have.</a:t>
            </a:r>
            <a:endParaRPr lang="en-US" sz="1800" dirty="0">
              <a:solidFill>
                <a:srgbClr val="5B6973">
                  <a:lumMod val="75000"/>
                </a:srgbClr>
              </a:solidFill>
              <a:latin typeface="Comic Sans MS" pitchFamily="66" charset="0"/>
            </a:endParaRPr>
          </a:p>
          <a:p>
            <a:pPr lvl="0" algn="l">
              <a:buClr>
                <a:prstClr val="black">
                  <a:lumMod val="50000"/>
                  <a:lumOff val="50000"/>
                </a:prstClr>
              </a:buClr>
            </a:pPr>
            <a:r>
              <a:rPr lang="en-US" sz="1800" b="1" dirty="0">
                <a:solidFill>
                  <a:srgbClr val="FF0000"/>
                </a:solidFill>
                <a:latin typeface="Comic Sans MS" pitchFamily="66" charset="0"/>
              </a:rPr>
              <a:t>I</a:t>
            </a:r>
            <a:r>
              <a:rPr lang="en-US" sz="1800" b="1" dirty="0">
                <a:solidFill>
                  <a:schemeClr val="tx1"/>
                </a:solidFill>
                <a:latin typeface="Comic Sans MS" pitchFamily="66" charset="0"/>
              </a:rPr>
              <a:t>dentify</a:t>
            </a:r>
            <a:r>
              <a:rPr lang="en-US" sz="1800" dirty="0">
                <a:solidFill>
                  <a:srgbClr val="5B6973">
                    <a:lumMod val="75000"/>
                  </a:srgbClr>
                </a:solidFill>
                <a:latin typeface="Comic Sans MS" pitchFamily="66" charset="0"/>
              </a:rPr>
              <a:t> – Teacher tells students that many of them have an alternative conception and will address it through demonstration, implications, questions, and discussion.</a:t>
            </a:r>
          </a:p>
          <a:p>
            <a:pPr lvl="0" algn="l">
              <a:buClr>
                <a:prstClr val="black">
                  <a:lumMod val="50000"/>
                  <a:lumOff val="50000"/>
                </a:prstClr>
              </a:buClr>
            </a:pPr>
            <a:r>
              <a:rPr lang="en-US" sz="1800" b="1" dirty="0" smtClean="0">
                <a:solidFill>
                  <a:srgbClr val="FF0000"/>
                </a:solidFill>
                <a:latin typeface="Comic Sans MS" pitchFamily="66" charset="0"/>
              </a:rPr>
              <a:t>R</a:t>
            </a:r>
            <a:r>
              <a:rPr lang="en-US" sz="1800" b="1" dirty="0" smtClean="0">
                <a:solidFill>
                  <a:schemeClr val="tx1"/>
                </a:solidFill>
                <a:latin typeface="Comic Sans MS" pitchFamily="66" charset="0"/>
              </a:rPr>
              <a:t>esolve</a:t>
            </a:r>
            <a:r>
              <a:rPr lang="en-US" sz="1800" dirty="0" smtClean="0">
                <a:solidFill>
                  <a:srgbClr val="5B6973">
                    <a:lumMod val="75000"/>
                  </a:srgbClr>
                </a:solidFill>
                <a:latin typeface="Comic Sans MS" pitchFamily="66" charset="0"/>
              </a:rPr>
              <a:t> </a:t>
            </a:r>
            <a:r>
              <a:rPr lang="en-US" sz="1800" dirty="0">
                <a:solidFill>
                  <a:srgbClr val="5B6973">
                    <a:lumMod val="75000"/>
                  </a:srgbClr>
                </a:solidFill>
                <a:latin typeface="Comic Sans MS" pitchFamily="66" charset="0"/>
              </a:rPr>
              <a:t>– </a:t>
            </a:r>
            <a:r>
              <a:rPr lang="en-US" sz="1800" dirty="0" smtClean="0">
                <a:solidFill>
                  <a:srgbClr val="5B6973">
                    <a:lumMod val="75000"/>
                  </a:srgbClr>
                </a:solidFill>
                <a:latin typeface="Comic Sans MS" pitchFamily="66" charset="0"/>
              </a:rPr>
              <a:t>Teacher will have a hands-on activity using edibles to simulate the earth and the sun. It will also be reinforced using the children as models to illustrate the seasonal changes.</a:t>
            </a:r>
            <a:endParaRPr lang="en-US" sz="1800" dirty="0">
              <a:solidFill>
                <a:srgbClr val="5B6973">
                  <a:lumMod val="75000"/>
                </a:srgbClr>
              </a:solidFill>
              <a:latin typeface="Comic Sans MS" pitchFamily="66" charset="0"/>
            </a:endParaRPr>
          </a:p>
          <a:p>
            <a:pPr lvl="0" algn="l">
              <a:buClr>
                <a:prstClr val="black">
                  <a:lumMod val="50000"/>
                  <a:lumOff val="50000"/>
                </a:prstClr>
              </a:buClr>
            </a:pPr>
            <a:r>
              <a:rPr lang="en-US" sz="1800" b="1" dirty="0">
                <a:solidFill>
                  <a:srgbClr val="FF0000"/>
                </a:solidFill>
                <a:latin typeface="Comic Sans MS" pitchFamily="66" charset="0"/>
              </a:rPr>
              <a:t>R</a:t>
            </a:r>
            <a:r>
              <a:rPr lang="en-US" sz="1800" b="1" dirty="0">
                <a:solidFill>
                  <a:schemeClr val="tx1"/>
                </a:solidFill>
                <a:latin typeface="Comic Sans MS" pitchFamily="66" charset="0"/>
              </a:rPr>
              <a:t>einforce</a:t>
            </a:r>
            <a:r>
              <a:rPr lang="en-US" sz="1800" dirty="0">
                <a:solidFill>
                  <a:schemeClr val="tx1"/>
                </a:solidFill>
                <a:latin typeface="Comic Sans MS" pitchFamily="66" charset="0"/>
              </a:rPr>
              <a:t> </a:t>
            </a:r>
            <a:r>
              <a:rPr lang="en-US" sz="1800" dirty="0">
                <a:solidFill>
                  <a:srgbClr val="5B6973">
                    <a:lumMod val="75000"/>
                  </a:srgbClr>
                </a:solidFill>
                <a:latin typeface="Comic Sans MS" pitchFamily="66" charset="0"/>
              </a:rPr>
              <a:t>– Teacher will revisit the newly formed conception and through review or new activities so students will not revert back to their old way of thinking</a:t>
            </a:r>
          </a:p>
          <a:p>
            <a:pPr lvl="0" algn="l">
              <a:buClr>
                <a:prstClr val="black">
                  <a:lumMod val="50000"/>
                  <a:lumOff val="50000"/>
                </a:prstClr>
              </a:buClr>
            </a:pPr>
            <a:endParaRPr lang="en-US" dirty="0">
              <a:solidFill>
                <a:srgbClr val="5B6973">
                  <a:lumMod val="75000"/>
                </a:srgbClr>
              </a:solidFill>
              <a:latin typeface="Comic Sans MS" pitchFamily="66" charset="0"/>
            </a:endParaRPr>
          </a:p>
          <a:p>
            <a:endParaRPr lang="en-US" dirty="0"/>
          </a:p>
        </p:txBody>
      </p:sp>
    </p:spTree>
    <p:extLst>
      <p:ext uri="{BB962C8B-B14F-4D97-AF65-F5344CB8AC3E}">
        <p14:creationId xmlns:p14="http://schemas.microsoft.com/office/powerpoint/2010/main" val="1176802494"/>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420</TotalTime>
  <Words>489</Words>
  <Application>Microsoft Office PowerPoint</Application>
  <PresentationFormat>On-screen Show (4:3)</PresentationFormat>
  <Paragraphs>22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Composite</vt:lpstr>
      <vt:lpstr>Bad Astronomy Alternative Conceptions</vt:lpstr>
      <vt:lpstr>1 The moon can only be seen during  the night.</vt:lpstr>
      <vt:lpstr>2 Stars Red stars are hot; blue stars are cool.  </vt:lpstr>
      <vt:lpstr>3 Change in  distance between the earth and the sun causes the seasonal change.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Bad Astronomy Alternative Conceptions</dc:title>
  <dc:creator>KLO</dc:creator>
  <cp:lastModifiedBy>KLO</cp:lastModifiedBy>
  <cp:revision>16</cp:revision>
  <dcterms:created xsi:type="dcterms:W3CDTF">2011-05-04T04:04:57Z</dcterms:created>
  <dcterms:modified xsi:type="dcterms:W3CDTF">2011-05-04T21:25:04Z</dcterms:modified>
</cp:coreProperties>
</file>